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6e17435dd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6e17435dd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 would like to talk about Emissions, Chemicals, and Genetically modified organisms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6e17435d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6e17435d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Livestock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Starting with emissions. Where do they come from? Within the factory farming </a:t>
            </a:r>
            <a:r>
              <a:rPr lang="en"/>
              <a:t>process</a:t>
            </a:r>
            <a:r>
              <a:rPr lang="en"/>
              <a:t>, 39% of </a:t>
            </a:r>
            <a:r>
              <a:rPr lang="en"/>
              <a:t>emissions</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6e17435dd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6e17435dd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6e17435dd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6e17435d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6e17435dd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6e17435dd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6e17435dd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6e17435dd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6e17435dd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6e17435dd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fbde3bf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5fbde3bf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8f633a6c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8f633a6c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fbde3bf7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fbde3bf7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6b4cb413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6b4cb413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&lt;JUSTIN&gt;</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5fbde3bf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5fbde3bf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8f633a6c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8f633a6c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70451e0f6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70451e0f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6e17435d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6e17435d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670aaad8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670aaad8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58f633a6c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58f633a6c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6e17435dd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6e17435dd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6e17435dd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6e17435dd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6e17435dd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6e17435dd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6e17435dd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6e17435dd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hyperlink" Target="https://www.mossyoak.com/our-obsession/blogs/the-pros-and-cons-of-industrial-agriculture" TargetMode="External"/><Relationship Id="rId10" Type="http://schemas.openxmlformats.org/officeDocument/2006/relationships/hyperlink" Target="https://ffacoalition.org/articles/its-time-that-we-factor-out-factory-farming/#:~:text=Furthermore%2C%2099.9%25%20of%20chickens%20are,%2C%20National%20Beef%2C%20and%20Hormel" TargetMode="External"/><Relationship Id="rId13" Type="http://schemas.openxmlformats.org/officeDocument/2006/relationships/hyperlink" Target="https://www.epa.gov/ghgemissions/sources-greenhouse-gas-emissions" TargetMode="External"/><Relationship Id="rId12" Type="http://schemas.openxmlformats.org/officeDocument/2006/relationships/hyperlink" Target="https://environmental-conscience.com/factory-farming-pros-cons/" TargetMode="Externa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asia.nikkei.com/Business/Business-trends/Factory-grown-veggies-comfort-Japan-s-germophobic-shoppers" TargetMode="External"/><Relationship Id="rId4" Type="http://schemas.openxmlformats.org/officeDocument/2006/relationships/hyperlink" Target="https://thehumaneleague.org/article/what-is-factory-farming" TargetMode="External"/><Relationship Id="rId9" Type="http://schemas.openxmlformats.org/officeDocument/2006/relationships/hyperlink" Target="https://www.aspca.org/news/why-are-factory-farmed-products-so-cheap#:~:text=Factory%20Farming%20Systems%20Monopolize%20the%20Supply%20Chain&amp;text=This%20means%20that%20factory%20farms,less%20at%20the%20grocery%20store" TargetMode="External"/><Relationship Id="rId5" Type="http://schemas.openxmlformats.org/officeDocument/2006/relationships/hyperlink" Target="https://www.ecowatch.com/tyson-foods-land-use-factory-farming.html" TargetMode="External"/><Relationship Id="rId6" Type="http://schemas.openxmlformats.org/officeDocument/2006/relationships/hyperlink" Target="https://www.comparably.com/companies/smithfield" TargetMode="External"/><Relationship Id="rId7" Type="http://schemas.openxmlformats.org/officeDocument/2006/relationships/hyperlink" Target="https://www.tysonsustainability.com/people/employees/engagement-and-retention#:~:text=We're%20a%20company%20built,stay%20true%20to%20these%20values" TargetMode="External"/><Relationship Id="rId8" Type="http://schemas.openxmlformats.org/officeDocument/2006/relationships/hyperlink" Target="https://careers.cargill.com/life-at-cargil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ucdavis.edu/food/news/making-cattle-more-sustainable#:~:text=Each%20year%2C%20a%20single%20cow,the%20Department%20of%20Animal%20Science" TargetMode="External"/><Relationship Id="rId4" Type="http://schemas.openxmlformats.org/officeDocument/2006/relationships/hyperlink" Target="https://ourworldindata.org/agricultural-land-by-global-diets#:~:text=Livestock%20takes%20up%20nearly%2080,required%20to%20produce%20our%20foo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90950" y="-23850"/>
            <a:ext cx="9534952" cy="5191200"/>
          </a:xfrm>
          <a:prstGeom prst="rect">
            <a:avLst/>
          </a:prstGeom>
          <a:noFill/>
          <a:ln>
            <a:noFill/>
          </a:ln>
        </p:spPr>
      </p:pic>
      <p:sp>
        <p:nvSpPr>
          <p:cNvPr id="55" name="Google Shape;55;p13"/>
          <p:cNvSpPr txBox="1"/>
          <p:nvPr>
            <p:ph type="ctrTitle"/>
          </p:nvPr>
        </p:nvSpPr>
        <p:spPr>
          <a:xfrm>
            <a:off x="311708" y="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6500">
                <a:highlight>
                  <a:schemeClr val="lt1"/>
                </a:highlight>
              </a:rPr>
              <a:t>Factory Farming</a:t>
            </a:r>
            <a:endParaRPr b="1" sz="6500">
              <a:highlight>
                <a:schemeClr val="lt1"/>
              </a:highlight>
            </a:endParaRPr>
          </a:p>
        </p:txBody>
      </p:sp>
      <p:sp>
        <p:nvSpPr>
          <p:cNvPr id="56" name="Google Shape;56;p13"/>
          <p:cNvSpPr txBox="1"/>
          <p:nvPr>
            <p:ph idx="1" type="subTitle"/>
          </p:nvPr>
        </p:nvSpPr>
        <p:spPr>
          <a:xfrm>
            <a:off x="311700" y="38816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By: Justin Davis, Blake Weatherly, Jadon Jackson, and Kaleb Kindle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rgbClr val="073763"/>
                </a:solidFill>
              </a:rPr>
              <a:t>Emissions</a:t>
            </a:r>
            <a:r>
              <a:rPr b="1" lang="en" u="sng">
                <a:solidFill>
                  <a:srgbClr val="073763"/>
                </a:solidFill>
              </a:rPr>
              <a:t>, Chemicals, and GMO’s</a:t>
            </a:r>
            <a:endParaRPr b="1" u="sng">
              <a:solidFill>
                <a:srgbClr val="073763"/>
              </a:solidFill>
            </a:endParaRPr>
          </a:p>
        </p:txBody>
      </p:sp>
      <p:sp>
        <p:nvSpPr>
          <p:cNvPr id="117" name="Google Shape;117;p22"/>
          <p:cNvSpPr txBox="1"/>
          <p:nvPr>
            <p:ph idx="1" type="body"/>
          </p:nvPr>
        </p:nvSpPr>
        <p:spPr>
          <a:xfrm>
            <a:off x="279400" y="116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2"/>
          <p:cNvPicPr preferRelativeResize="0"/>
          <p:nvPr/>
        </p:nvPicPr>
        <p:blipFill>
          <a:blip r:embed="rId3">
            <a:alphaModFix/>
          </a:blip>
          <a:stretch>
            <a:fillRect/>
          </a:stretch>
        </p:blipFill>
        <p:spPr>
          <a:xfrm>
            <a:off x="691200" y="1209000"/>
            <a:ext cx="2440975" cy="1712325"/>
          </a:xfrm>
          <a:prstGeom prst="rect">
            <a:avLst/>
          </a:prstGeom>
          <a:noFill/>
          <a:ln>
            <a:noFill/>
          </a:ln>
          <a:effectLst>
            <a:outerShdw blurRad="85725" rotWithShape="0" algn="bl" dir="7200000" dist="76200">
              <a:srgbClr val="000000">
                <a:alpha val="67000"/>
              </a:srgbClr>
            </a:outerShdw>
          </a:effectLst>
        </p:spPr>
      </p:pic>
      <p:pic>
        <p:nvPicPr>
          <p:cNvPr id="119" name="Google Shape;119;p22"/>
          <p:cNvPicPr preferRelativeResize="0"/>
          <p:nvPr/>
        </p:nvPicPr>
        <p:blipFill>
          <a:blip r:embed="rId4">
            <a:alphaModFix/>
          </a:blip>
          <a:stretch>
            <a:fillRect/>
          </a:stretch>
        </p:blipFill>
        <p:spPr>
          <a:xfrm>
            <a:off x="691200" y="3260200"/>
            <a:ext cx="2360200" cy="1470975"/>
          </a:xfrm>
          <a:prstGeom prst="rect">
            <a:avLst/>
          </a:prstGeom>
          <a:noFill/>
          <a:ln>
            <a:noFill/>
          </a:ln>
          <a:effectLst>
            <a:outerShdw blurRad="85725" rotWithShape="0" algn="bl" dir="7200000" dist="95250">
              <a:srgbClr val="000000">
                <a:alpha val="67000"/>
              </a:srgbClr>
            </a:outerShdw>
          </a:effectLst>
        </p:spPr>
      </p:pic>
      <p:pic>
        <p:nvPicPr>
          <p:cNvPr id="120" name="Google Shape;120;p22"/>
          <p:cNvPicPr preferRelativeResize="0"/>
          <p:nvPr/>
        </p:nvPicPr>
        <p:blipFill>
          <a:blip r:embed="rId5">
            <a:alphaModFix/>
          </a:blip>
          <a:stretch>
            <a:fillRect/>
          </a:stretch>
        </p:blipFill>
        <p:spPr>
          <a:xfrm>
            <a:off x="4066350" y="1675975"/>
            <a:ext cx="3429000" cy="2724150"/>
          </a:xfrm>
          <a:prstGeom prst="rect">
            <a:avLst/>
          </a:prstGeom>
          <a:noFill/>
          <a:ln>
            <a:noFill/>
          </a:ln>
          <a:effectLst>
            <a:outerShdw blurRad="100013" rotWithShape="0" algn="bl" dir="7080000" dist="123825">
              <a:srgbClr val="000000">
                <a:alpha val="68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Emissions</a:t>
            </a:r>
            <a:endParaRPr>
              <a:solidFill>
                <a:srgbClr val="073763"/>
              </a:solidFill>
            </a:endParaRPr>
          </a:p>
        </p:txBody>
      </p:sp>
      <p:sp>
        <p:nvSpPr>
          <p:cNvPr id="126" name="Google Shape;126;p23"/>
          <p:cNvSpPr txBox="1"/>
          <p:nvPr>
            <p:ph idx="1" type="body"/>
          </p:nvPr>
        </p:nvSpPr>
        <p:spPr>
          <a:xfrm>
            <a:off x="311700" y="1152475"/>
            <a:ext cx="53304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1C4587"/>
              </a:buClr>
              <a:buSzPts val="1800"/>
              <a:buChar char="➢"/>
            </a:pPr>
            <a:r>
              <a:rPr lang="en">
                <a:solidFill>
                  <a:srgbClr val="1C4587"/>
                </a:solidFill>
              </a:rPr>
              <a:t>Where do they come from?</a:t>
            </a:r>
            <a:endParaRPr>
              <a:solidFill>
                <a:srgbClr val="1C4587"/>
              </a:solidFill>
            </a:endParaRPr>
          </a:p>
          <a:p>
            <a:pPr indent="-317500" lvl="1" marL="914400" rtl="0" algn="l">
              <a:spcBef>
                <a:spcPts val="0"/>
              </a:spcBef>
              <a:spcAft>
                <a:spcPts val="0"/>
              </a:spcAft>
              <a:buClr>
                <a:srgbClr val="1C4587"/>
              </a:buClr>
              <a:buSzPts val="1400"/>
              <a:buChar char="○"/>
            </a:pPr>
            <a:r>
              <a:rPr lang="en">
                <a:solidFill>
                  <a:srgbClr val="1C4587"/>
                </a:solidFill>
              </a:rPr>
              <a:t>Livestock . . . . . . . . . . . . . . . . . . . . 39% </a:t>
            </a:r>
            <a:endParaRPr>
              <a:solidFill>
                <a:srgbClr val="1C4587"/>
              </a:solidFill>
            </a:endParaRPr>
          </a:p>
          <a:p>
            <a:pPr indent="-317500" lvl="1" marL="914400" rtl="0" algn="l">
              <a:spcBef>
                <a:spcPts val="0"/>
              </a:spcBef>
              <a:spcAft>
                <a:spcPts val="0"/>
              </a:spcAft>
              <a:buClr>
                <a:srgbClr val="1C4587"/>
              </a:buClr>
              <a:buSzPts val="1400"/>
              <a:buChar char="○"/>
            </a:pPr>
            <a:r>
              <a:rPr lang="en">
                <a:solidFill>
                  <a:srgbClr val="1C4587"/>
                </a:solidFill>
              </a:rPr>
              <a:t>Agricultural</a:t>
            </a:r>
            <a:r>
              <a:rPr lang="en">
                <a:solidFill>
                  <a:srgbClr val="1C4587"/>
                </a:solidFill>
              </a:rPr>
              <a:t> </a:t>
            </a:r>
            <a:r>
              <a:rPr lang="en">
                <a:solidFill>
                  <a:srgbClr val="1C4587"/>
                </a:solidFill>
              </a:rPr>
              <a:t>Operations . . . . . . . . . 45%</a:t>
            </a:r>
            <a:endParaRPr>
              <a:solidFill>
                <a:srgbClr val="1C4587"/>
              </a:solidFill>
            </a:endParaRPr>
          </a:p>
          <a:p>
            <a:pPr indent="-317500" lvl="1" marL="914400" rtl="0" algn="l">
              <a:spcBef>
                <a:spcPts val="0"/>
              </a:spcBef>
              <a:spcAft>
                <a:spcPts val="0"/>
              </a:spcAft>
              <a:buClr>
                <a:srgbClr val="1C4587"/>
              </a:buClr>
              <a:buSzPts val="1400"/>
              <a:buChar char="○"/>
            </a:pPr>
            <a:r>
              <a:rPr lang="en">
                <a:solidFill>
                  <a:srgbClr val="1C4587"/>
                </a:solidFill>
              </a:rPr>
              <a:t>Processing</a:t>
            </a:r>
            <a:r>
              <a:rPr lang="en">
                <a:solidFill>
                  <a:srgbClr val="1C4587"/>
                </a:solidFill>
              </a:rPr>
              <a:t> and Transportation . . . 16%</a:t>
            </a:r>
            <a:endParaRPr>
              <a:solidFill>
                <a:srgbClr val="1C4587"/>
              </a:solidFill>
            </a:endParaRPr>
          </a:p>
          <a:p>
            <a:pPr indent="-317500" lvl="2" marL="1371600" rtl="0" algn="l">
              <a:spcBef>
                <a:spcPts val="0"/>
              </a:spcBef>
              <a:spcAft>
                <a:spcPts val="0"/>
              </a:spcAft>
              <a:buClr>
                <a:srgbClr val="1C4587"/>
              </a:buClr>
              <a:buSzPts val="1400"/>
              <a:buChar char="■"/>
            </a:pPr>
            <a:r>
              <a:rPr lang="en">
                <a:solidFill>
                  <a:srgbClr val="1C4587"/>
                </a:solidFill>
              </a:rPr>
              <a:t>(Livestock Operations) . . . .  (74)%</a:t>
            </a:r>
            <a:endParaRPr>
              <a:solidFill>
                <a:srgbClr val="1C4587"/>
              </a:solidFill>
            </a:endParaRPr>
          </a:p>
          <a:p>
            <a:pPr indent="-317500" lvl="2" marL="1371600" rtl="0" algn="l">
              <a:spcBef>
                <a:spcPts val="0"/>
              </a:spcBef>
              <a:spcAft>
                <a:spcPts val="0"/>
              </a:spcAft>
              <a:buClr>
                <a:srgbClr val="1C4587"/>
              </a:buClr>
              <a:buSzPts val="1400"/>
              <a:buChar char="■"/>
            </a:pPr>
            <a:r>
              <a:rPr lang="en">
                <a:solidFill>
                  <a:srgbClr val="1C4587"/>
                </a:solidFill>
              </a:rPr>
              <a:t>(crops). . . . . . . . . . . . . . . . .  (10)%</a:t>
            </a:r>
            <a:endParaRPr>
              <a:solidFill>
                <a:srgbClr val="1C4587"/>
              </a:solidFill>
            </a:endParaRPr>
          </a:p>
          <a:p>
            <a:pPr indent="-317500" lvl="2" marL="1371600" rtl="0" algn="l">
              <a:spcBef>
                <a:spcPts val="0"/>
              </a:spcBef>
              <a:spcAft>
                <a:spcPts val="0"/>
              </a:spcAft>
              <a:buClr>
                <a:srgbClr val="1C4587"/>
              </a:buClr>
              <a:buSzPts val="1400"/>
              <a:buChar char="■"/>
            </a:pPr>
            <a:r>
              <a:rPr lang="en">
                <a:solidFill>
                  <a:srgbClr val="1C4587"/>
                </a:solidFill>
              </a:rPr>
              <a:t>(P&amp;T) . . . . . . . . . . . . . . . . . . (16)%</a:t>
            </a:r>
            <a:endParaRPr>
              <a:solidFill>
                <a:srgbClr val="1C4587"/>
              </a:solidFill>
            </a:endParaRPr>
          </a:p>
          <a:p>
            <a:pPr indent="-342900" lvl="0" marL="457200" rtl="0" algn="l">
              <a:spcBef>
                <a:spcPts val="0"/>
              </a:spcBef>
              <a:spcAft>
                <a:spcPts val="0"/>
              </a:spcAft>
              <a:buClr>
                <a:srgbClr val="1C4587"/>
              </a:buClr>
              <a:buSzPts val="1800"/>
              <a:buChar char="➢"/>
            </a:pPr>
            <a:r>
              <a:rPr lang="en">
                <a:solidFill>
                  <a:srgbClr val="1C4587"/>
                </a:solidFill>
              </a:rPr>
              <a:t>Livestock </a:t>
            </a:r>
            <a:endParaRPr>
              <a:solidFill>
                <a:srgbClr val="1C4587"/>
              </a:solidFill>
            </a:endParaRPr>
          </a:p>
          <a:p>
            <a:pPr indent="-317500" lvl="1" marL="914400" rtl="0" algn="l">
              <a:spcBef>
                <a:spcPts val="0"/>
              </a:spcBef>
              <a:spcAft>
                <a:spcPts val="0"/>
              </a:spcAft>
              <a:buClr>
                <a:srgbClr val="1C4587"/>
              </a:buClr>
              <a:buSzPts val="1400"/>
              <a:buChar char="○"/>
            </a:pPr>
            <a:r>
              <a:rPr lang="en">
                <a:solidFill>
                  <a:srgbClr val="1C4587"/>
                </a:solidFill>
              </a:rPr>
              <a:t>Takes up 80% of </a:t>
            </a:r>
            <a:r>
              <a:rPr lang="en">
                <a:solidFill>
                  <a:srgbClr val="1C4587"/>
                </a:solidFill>
              </a:rPr>
              <a:t>agricultural</a:t>
            </a:r>
            <a:r>
              <a:rPr lang="en">
                <a:solidFill>
                  <a:srgbClr val="1C4587"/>
                </a:solidFill>
              </a:rPr>
              <a:t> land</a:t>
            </a:r>
            <a:endParaRPr>
              <a:solidFill>
                <a:srgbClr val="1C4587"/>
              </a:solidFill>
            </a:endParaRPr>
          </a:p>
          <a:p>
            <a:pPr indent="-317500" lvl="1" marL="914400" rtl="0" algn="l">
              <a:spcBef>
                <a:spcPts val="0"/>
              </a:spcBef>
              <a:spcAft>
                <a:spcPts val="0"/>
              </a:spcAft>
              <a:buClr>
                <a:srgbClr val="1C4587"/>
              </a:buClr>
              <a:buSzPts val="1400"/>
              <a:buChar char="○"/>
            </a:pPr>
            <a:r>
              <a:rPr lang="en">
                <a:solidFill>
                  <a:srgbClr val="1C4587"/>
                </a:solidFill>
              </a:rPr>
              <a:t>Produces 20% of the worlds kcalories</a:t>
            </a:r>
            <a:endParaRPr>
              <a:solidFill>
                <a:srgbClr val="1C4587"/>
              </a:solidFill>
            </a:endParaRPr>
          </a:p>
          <a:p>
            <a:pPr indent="-342900" lvl="0" marL="457200" rtl="0" algn="l">
              <a:spcBef>
                <a:spcPts val="0"/>
              </a:spcBef>
              <a:spcAft>
                <a:spcPts val="0"/>
              </a:spcAft>
              <a:buClr>
                <a:srgbClr val="1C4587"/>
              </a:buClr>
              <a:buSzPts val="1800"/>
              <a:buChar char="➢"/>
            </a:pPr>
            <a:r>
              <a:rPr lang="en">
                <a:solidFill>
                  <a:srgbClr val="1C4587"/>
                </a:solidFill>
              </a:rPr>
              <a:t>Plants </a:t>
            </a:r>
            <a:endParaRPr>
              <a:solidFill>
                <a:srgbClr val="1C4587"/>
              </a:solidFill>
            </a:endParaRPr>
          </a:p>
          <a:p>
            <a:pPr indent="-317500" lvl="1" marL="914400" rtl="0" algn="l">
              <a:spcBef>
                <a:spcPts val="0"/>
              </a:spcBef>
              <a:spcAft>
                <a:spcPts val="0"/>
              </a:spcAft>
              <a:buClr>
                <a:srgbClr val="1C4587"/>
              </a:buClr>
              <a:buSzPts val="1400"/>
              <a:buChar char="○"/>
            </a:pPr>
            <a:r>
              <a:rPr lang="en">
                <a:solidFill>
                  <a:srgbClr val="1C4587"/>
                </a:solidFill>
              </a:rPr>
              <a:t>Take up 20% of </a:t>
            </a:r>
            <a:r>
              <a:rPr lang="en">
                <a:solidFill>
                  <a:srgbClr val="1C4587"/>
                </a:solidFill>
              </a:rPr>
              <a:t>agricultural</a:t>
            </a:r>
            <a:r>
              <a:rPr lang="en">
                <a:solidFill>
                  <a:srgbClr val="1C4587"/>
                </a:solidFill>
              </a:rPr>
              <a:t> land</a:t>
            </a:r>
            <a:endParaRPr>
              <a:solidFill>
                <a:srgbClr val="1C4587"/>
              </a:solidFill>
            </a:endParaRPr>
          </a:p>
          <a:p>
            <a:pPr indent="-317500" lvl="1" marL="914400" rtl="0" algn="l">
              <a:spcBef>
                <a:spcPts val="0"/>
              </a:spcBef>
              <a:spcAft>
                <a:spcPts val="0"/>
              </a:spcAft>
              <a:buClr>
                <a:srgbClr val="1C4587"/>
              </a:buClr>
              <a:buSzPts val="1400"/>
              <a:buChar char="○"/>
            </a:pPr>
            <a:r>
              <a:rPr lang="en">
                <a:solidFill>
                  <a:srgbClr val="1C4587"/>
                </a:solidFill>
              </a:rPr>
              <a:t>Produces 80% of the worlds kCalories</a:t>
            </a:r>
            <a:endParaRPr>
              <a:solidFill>
                <a:srgbClr val="1C4587"/>
              </a:solidFill>
            </a:endParaRPr>
          </a:p>
        </p:txBody>
      </p:sp>
      <p:pic>
        <p:nvPicPr>
          <p:cNvPr id="127" name="Google Shape;127;p23"/>
          <p:cNvPicPr preferRelativeResize="0"/>
          <p:nvPr/>
        </p:nvPicPr>
        <p:blipFill>
          <a:blip r:embed="rId3">
            <a:alphaModFix/>
          </a:blip>
          <a:stretch>
            <a:fillRect/>
          </a:stretch>
        </p:blipFill>
        <p:spPr>
          <a:xfrm>
            <a:off x="4784750" y="358850"/>
            <a:ext cx="3102475" cy="2176350"/>
          </a:xfrm>
          <a:prstGeom prst="rect">
            <a:avLst/>
          </a:prstGeom>
          <a:noFill/>
          <a:ln>
            <a:noFill/>
          </a:ln>
          <a:effectLst>
            <a:outerShdw blurRad="85725" rotWithShape="0" algn="bl" dir="7200000" dist="76200">
              <a:srgbClr val="000000">
                <a:alpha val="67000"/>
              </a:srgbClr>
            </a:outerShdw>
          </a:effectLst>
        </p:spPr>
      </p:pic>
      <p:pic>
        <p:nvPicPr>
          <p:cNvPr id="128" name="Google Shape;128;p23"/>
          <p:cNvPicPr preferRelativeResize="0"/>
          <p:nvPr/>
        </p:nvPicPr>
        <p:blipFill>
          <a:blip r:embed="rId4">
            <a:alphaModFix/>
          </a:blip>
          <a:stretch>
            <a:fillRect/>
          </a:stretch>
        </p:blipFill>
        <p:spPr>
          <a:xfrm>
            <a:off x="4784750" y="2625400"/>
            <a:ext cx="3197101" cy="2047025"/>
          </a:xfrm>
          <a:prstGeom prst="rect">
            <a:avLst/>
          </a:prstGeom>
          <a:noFill/>
          <a:ln>
            <a:noFill/>
          </a:ln>
        </p:spPr>
      </p:pic>
      <p:sp>
        <p:nvSpPr>
          <p:cNvPr id="129" name="Google Shape;129;p23"/>
          <p:cNvSpPr txBox="1"/>
          <p:nvPr/>
        </p:nvSpPr>
        <p:spPr>
          <a:xfrm>
            <a:off x="8412000" y="4923650"/>
            <a:ext cx="2915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BCB4B4"/>
                </a:solidFill>
              </a:rPr>
              <a:t>blame the cows</a:t>
            </a:r>
            <a:endParaRPr sz="700">
              <a:solidFill>
                <a:srgbClr val="BCB4B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Energy &amp; plant-based protein </a:t>
            </a:r>
            <a:endParaRPr>
              <a:solidFill>
                <a:srgbClr val="073763"/>
              </a:solidFill>
            </a:endParaRPr>
          </a:p>
        </p:txBody>
      </p:sp>
      <p:sp>
        <p:nvSpPr>
          <p:cNvPr id="135" name="Google Shape;135;p24"/>
          <p:cNvSpPr txBox="1"/>
          <p:nvPr>
            <p:ph idx="1" type="body"/>
          </p:nvPr>
        </p:nvSpPr>
        <p:spPr>
          <a:xfrm>
            <a:off x="311700" y="3547775"/>
            <a:ext cx="8585700" cy="14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73763"/>
                </a:solidFill>
              </a:rPr>
              <a:t>Producers carry 10x more kcal than Primary Consumers.</a:t>
            </a:r>
            <a:endParaRPr>
              <a:solidFill>
                <a:srgbClr val="073763"/>
              </a:solidFill>
            </a:endParaRPr>
          </a:p>
          <a:p>
            <a:pPr indent="0" lvl="0" marL="0" rtl="0" algn="l">
              <a:spcBef>
                <a:spcPts val="1200"/>
              </a:spcBef>
              <a:spcAft>
                <a:spcPts val="0"/>
              </a:spcAft>
              <a:buNone/>
            </a:pPr>
            <a:r>
              <a:rPr lang="en">
                <a:solidFill>
                  <a:srgbClr val="073763"/>
                </a:solidFill>
              </a:rPr>
              <a:t>Factory farming animals is largely a result of high demand</a:t>
            </a:r>
            <a:endParaRPr>
              <a:solidFill>
                <a:srgbClr val="073763"/>
              </a:solidFill>
            </a:endParaRPr>
          </a:p>
          <a:p>
            <a:pPr indent="0" lvl="0" marL="0" rtl="0" algn="l">
              <a:spcBef>
                <a:spcPts val="1200"/>
              </a:spcBef>
              <a:spcAft>
                <a:spcPts val="1200"/>
              </a:spcAft>
              <a:buNone/>
            </a:pPr>
            <a:r>
              <a:rPr lang="en">
                <a:solidFill>
                  <a:srgbClr val="073763"/>
                </a:solidFill>
              </a:rPr>
              <a:t>Hamburger = 30 PBs, but require the same amount of water</a:t>
            </a:r>
            <a:endParaRPr>
              <a:solidFill>
                <a:srgbClr val="073763"/>
              </a:solidFill>
            </a:endParaRPr>
          </a:p>
        </p:txBody>
      </p:sp>
      <p:pic>
        <p:nvPicPr>
          <p:cNvPr id="136" name="Google Shape;136;p24"/>
          <p:cNvPicPr preferRelativeResize="0"/>
          <p:nvPr/>
        </p:nvPicPr>
        <p:blipFill>
          <a:blip r:embed="rId3">
            <a:alphaModFix/>
          </a:blip>
          <a:stretch>
            <a:fillRect/>
          </a:stretch>
        </p:blipFill>
        <p:spPr>
          <a:xfrm>
            <a:off x="311700" y="1017725"/>
            <a:ext cx="4073821" cy="2530050"/>
          </a:xfrm>
          <a:prstGeom prst="rect">
            <a:avLst/>
          </a:prstGeom>
          <a:noFill/>
          <a:ln>
            <a:noFill/>
          </a:ln>
        </p:spPr>
      </p:pic>
      <p:pic>
        <p:nvPicPr>
          <p:cNvPr id="137" name="Google Shape;137;p24"/>
          <p:cNvPicPr preferRelativeResize="0"/>
          <p:nvPr/>
        </p:nvPicPr>
        <p:blipFill rotWithShape="1">
          <a:blip r:embed="rId4">
            <a:alphaModFix/>
          </a:blip>
          <a:srcRect b="2591" l="28909" r="14149" t="0"/>
          <a:stretch/>
        </p:blipFill>
        <p:spPr>
          <a:xfrm>
            <a:off x="4706175" y="131375"/>
            <a:ext cx="3573550"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500"/>
                                        <p:tgtEl>
                                          <p:spTgt spid="1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Chemicals and GMO’s</a:t>
            </a:r>
            <a:endParaRPr>
              <a:solidFill>
                <a:srgbClr val="073763"/>
              </a:solidFill>
            </a:endParaRPr>
          </a:p>
          <a:p>
            <a:pPr indent="0" lvl="0" marL="0" rtl="0" algn="l">
              <a:spcBef>
                <a:spcPts val="0"/>
              </a:spcBef>
              <a:spcAft>
                <a:spcPts val="0"/>
              </a:spcAft>
              <a:buNone/>
            </a:pPr>
            <a:r>
              <a:rPr lang="en"/>
              <a:t> </a:t>
            </a:r>
            <a:endParaRPr/>
          </a:p>
        </p:txBody>
      </p:sp>
      <p:sp>
        <p:nvSpPr>
          <p:cNvPr id="143" name="Google Shape;143;p25"/>
          <p:cNvSpPr txBox="1"/>
          <p:nvPr>
            <p:ph idx="1" type="body"/>
          </p:nvPr>
        </p:nvSpPr>
        <p:spPr>
          <a:xfrm>
            <a:off x="311700" y="1152475"/>
            <a:ext cx="4260300" cy="379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73763"/>
              </a:buClr>
              <a:buSzPts val="1800"/>
              <a:buChar char="➢"/>
            </a:pPr>
            <a:r>
              <a:rPr lang="en">
                <a:solidFill>
                  <a:srgbClr val="073763"/>
                </a:solidFill>
              </a:rPr>
              <a:t>Fertilizer</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Accelerate plant growth</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Protect plant growth</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Used in factory farming and traditional farming</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Insecticide/Pesticide</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Protect the plant</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Used in factory farming and traditional farming.</a:t>
            </a:r>
            <a:endParaRPr>
              <a:solidFill>
                <a:srgbClr val="073763"/>
              </a:solidFill>
            </a:endParaRPr>
          </a:p>
          <a:p>
            <a:pPr indent="-342900" lvl="0" marL="457200" rtl="0" algn="l">
              <a:spcBef>
                <a:spcPts val="0"/>
              </a:spcBef>
              <a:spcAft>
                <a:spcPts val="0"/>
              </a:spcAft>
              <a:buClr>
                <a:srgbClr val="073763"/>
              </a:buClr>
              <a:buSzPts val="1800"/>
              <a:buChar char="➢"/>
            </a:pPr>
            <a:r>
              <a:rPr lang="en" sz="1800">
                <a:solidFill>
                  <a:srgbClr val="073763"/>
                </a:solidFill>
              </a:rPr>
              <a:t>Genetically Modified Organisms</a:t>
            </a:r>
            <a:endParaRPr sz="1800">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Result of natural selection and selective breeding</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Dogs, cats, plants, livestock, everything.</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Literally the result of farming</a:t>
            </a:r>
            <a:endParaRPr>
              <a:solidFill>
                <a:srgbClr val="073763"/>
              </a:solidFill>
            </a:endParaRPr>
          </a:p>
        </p:txBody>
      </p:sp>
      <p:pic>
        <p:nvPicPr>
          <p:cNvPr id="144" name="Google Shape;144;p25"/>
          <p:cNvPicPr preferRelativeResize="0"/>
          <p:nvPr/>
        </p:nvPicPr>
        <p:blipFill>
          <a:blip r:embed="rId3">
            <a:alphaModFix/>
          </a:blip>
          <a:stretch>
            <a:fillRect/>
          </a:stretch>
        </p:blipFill>
        <p:spPr>
          <a:xfrm>
            <a:off x="5109375" y="288025"/>
            <a:ext cx="3128725" cy="1949954"/>
          </a:xfrm>
          <a:prstGeom prst="rect">
            <a:avLst/>
          </a:prstGeom>
          <a:noFill/>
          <a:ln>
            <a:noFill/>
          </a:ln>
          <a:effectLst>
            <a:outerShdw blurRad="85725" rotWithShape="0" algn="bl" dir="7200000" dist="95250">
              <a:srgbClr val="000000">
                <a:alpha val="67000"/>
              </a:srgbClr>
            </a:outerShdw>
          </a:effectLst>
        </p:spPr>
      </p:pic>
      <p:pic>
        <p:nvPicPr>
          <p:cNvPr id="145" name="Google Shape;145;p25"/>
          <p:cNvPicPr preferRelativeResize="0"/>
          <p:nvPr/>
        </p:nvPicPr>
        <p:blipFill>
          <a:blip r:embed="rId4">
            <a:alphaModFix/>
          </a:blip>
          <a:stretch>
            <a:fillRect/>
          </a:stretch>
        </p:blipFill>
        <p:spPr>
          <a:xfrm>
            <a:off x="5109375" y="2359750"/>
            <a:ext cx="3128728" cy="2485600"/>
          </a:xfrm>
          <a:prstGeom prst="rect">
            <a:avLst/>
          </a:prstGeom>
          <a:noFill/>
          <a:ln>
            <a:noFill/>
          </a:ln>
          <a:effectLst>
            <a:outerShdw blurRad="100013" rotWithShape="0" algn="bl" dir="7080000" dist="123825">
              <a:srgbClr val="000000">
                <a:alpha val="68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solidFill>
                  <a:srgbClr val="073763"/>
                </a:solidFill>
              </a:rPr>
              <a:t>The impact of factory farming</a:t>
            </a:r>
            <a:endParaRPr b="1" u="sng">
              <a:solidFill>
                <a:srgbClr val="073763"/>
              </a:solidFill>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rgbClr val="073763"/>
                </a:solidFill>
              </a:rPr>
              <a:t>Factory farming allows meat and other products to be affordable all season round, rather than being </a:t>
            </a:r>
            <a:r>
              <a:rPr lang="en">
                <a:solidFill>
                  <a:srgbClr val="073763"/>
                </a:solidFill>
              </a:rPr>
              <a:t>available</a:t>
            </a:r>
            <a:r>
              <a:rPr lang="en">
                <a:solidFill>
                  <a:srgbClr val="073763"/>
                </a:solidFill>
              </a:rPr>
              <a:t> when animals are in our region. </a:t>
            </a:r>
            <a:endParaRPr>
              <a:solidFill>
                <a:srgbClr val="073763"/>
              </a:solidFill>
            </a:endParaRPr>
          </a:p>
          <a:p>
            <a:pPr indent="0" lvl="0" marL="0" rtl="0" algn="l">
              <a:spcBef>
                <a:spcPts val="1200"/>
              </a:spcBef>
              <a:spcAft>
                <a:spcPts val="0"/>
              </a:spcAft>
              <a:buNone/>
            </a:pPr>
            <a:r>
              <a:rPr lang="en">
                <a:solidFill>
                  <a:srgbClr val="073763"/>
                </a:solidFill>
              </a:rPr>
              <a:t>Factory farming allows consumers to shop at a cheap rate.  Also allows for livestock product to be produce on a large economic scale,</a:t>
            </a:r>
            <a:endParaRPr>
              <a:solidFill>
                <a:srgbClr val="073763"/>
              </a:solidFill>
            </a:endParaRPr>
          </a:p>
          <a:p>
            <a:pPr indent="0" lvl="0" marL="0" rtl="0" algn="l">
              <a:spcBef>
                <a:spcPts val="1200"/>
              </a:spcBef>
              <a:spcAft>
                <a:spcPts val="0"/>
              </a:spcAft>
              <a:buNone/>
            </a:pPr>
            <a:r>
              <a:rPr lang="en">
                <a:solidFill>
                  <a:srgbClr val="073763"/>
                </a:solidFill>
              </a:rPr>
              <a:t>It Improves Production Efficiencies</a:t>
            </a:r>
            <a:endParaRPr>
              <a:solidFill>
                <a:srgbClr val="073763"/>
              </a:solidFill>
            </a:endParaRPr>
          </a:p>
          <a:p>
            <a:pPr indent="0" lvl="0" marL="0" rtl="0" algn="l">
              <a:spcBef>
                <a:spcPts val="1200"/>
              </a:spcBef>
              <a:spcAft>
                <a:spcPts val="0"/>
              </a:spcAft>
              <a:buNone/>
            </a:pPr>
            <a:r>
              <a:rPr lang="en">
                <a:solidFill>
                  <a:srgbClr val="073763"/>
                </a:solidFill>
              </a:rPr>
              <a:t>Factory farms make its possible for market variety in every season</a:t>
            </a:r>
            <a:endParaRPr>
              <a:solidFill>
                <a:srgbClr val="073763"/>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52" name="Google Shape;152;p26"/>
          <p:cNvPicPr preferRelativeResize="0"/>
          <p:nvPr/>
        </p:nvPicPr>
        <p:blipFill>
          <a:blip r:embed="rId3">
            <a:alphaModFix/>
          </a:blip>
          <a:stretch>
            <a:fillRect/>
          </a:stretch>
        </p:blipFill>
        <p:spPr>
          <a:xfrm>
            <a:off x="5762750" y="3365098"/>
            <a:ext cx="2619250" cy="174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576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solidFill>
                  <a:srgbClr val="073763"/>
                </a:solidFill>
              </a:rPr>
              <a:t>Traditional Farming V. Factory Farming</a:t>
            </a:r>
            <a:endParaRPr>
              <a:solidFill>
                <a:srgbClr val="073763"/>
              </a:solidFill>
            </a:endParaRPr>
          </a:p>
        </p:txBody>
      </p:sp>
      <p:sp>
        <p:nvSpPr>
          <p:cNvPr id="158" name="Google Shape;158;p27"/>
          <p:cNvSpPr txBox="1"/>
          <p:nvPr>
            <p:ph idx="1" type="body"/>
          </p:nvPr>
        </p:nvSpPr>
        <p:spPr>
          <a:xfrm>
            <a:off x="172700" y="1168550"/>
            <a:ext cx="42603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1200"/>
              </a:spcAft>
              <a:buNone/>
            </a:pPr>
            <a:r>
              <a:rPr lang="en">
                <a:solidFill>
                  <a:srgbClr val="073763"/>
                </a:solidFill>
              </a:rPr>
              <a:t>Factory farming has just as many advantages as there are disadvantages. The ability to manipulation the feed and grains in bulks because it makes production faster. With factory farming the ability to carefully breed the </a:t>
            </a:r>
            <a:r>
              <a:rPr lang="en">
                <a:solidFill>
                  <a:srgbClr val="073763"/>
                </a:solidFill>
              </a:rPr>
              <a:t>different plants and their different species makes them more efficient. With the help of modern-science technology. Even though the productivity is more efficient than traditional farming the amounts of pollutants being created from their disposal treatments creates bad environment for the traditional farming. Also with factory farming has to be frequently monitored meanwhile traditional farming takes little to no oversight. </a:t>
            </a:r>
            <a:endParaRPr>
              <a:solidFill>
                <a:srgbClr val="073763"/>
              </a:solidFill>
            </a:endParaRPr>
          </a:p>
        </p:txBody>
      </p:sp>
      <p:sp>
        <p:nvSpPr>
          <p:cNvPr id="159" name="Google Shape;159;p27"/>
          <p:cNvSpPr txBox="1"/>
          <p:nvPr/>
        </p:nvSpPr>
        <p:spPr>
          <a:xfrm>
            <a:off x="4674300" y="1168550"/>
            <a:ext cx="4158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73763"/>
                </a:solidFill>
              </a:rPr>
              <a:t>Traditional farming </a:t>
            </a:r>
            <a:r>
              <a:rPr lang="en">
                <a:solidFill>
                  <a:srgbClr val="073763"/>
                </a:solidFill>
              </a:rPr>
              <a:t>integrates</a:t>
            </a:r>
            <a:r>
              <a:rPr lang="en">
                <a:solidFill>
                  <a:srgbClr val="073763"/>
                </a:solidFill>
              </a:rPr>
              <a:t> a diversity of </a:t>
            </a:r>
            <a:r>
              <a:rPr lang="en">
                <a:solidFill>
                  <a:srgbClr val="073763"/>
                </a:solidFill>
              </a:rPr>
              <a:t>organisms that work together that maintain traditional farming’s equilibrium. Advantages in traditional farming in the promotion and protection of indigenous and local seed varieties. With this type of farming the whole course is depending nothing but nature itself versus the environment being controlled in factory farming. Disadvantages with traditional farming would be the erosion of soil due to “ nature running its course” which is knowing when and when not to plant. The depletion of nutrients in soil from slash and burn due to the amount of time it takes to regenerate for the next season.</a:t>
            </a:r>
            <a:endParaRPr>
              <a:solidFill>
                <a:srgbClr val="07376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63" name="Shape 163"/>
        <p:cNvGrpSpPr/>
        <p:nvPr/>
      </p:nvGrpSpPr>
      <p:grpSpPr>
        <a:xfrm>
          <a:off x="0" y="0"/>
          <a:ext cx="0" cy="0"/>
          <a:chOff x="0" y="0"/>
          <a:chExt cx="0" cy="0"/>
        </a:xfrm>
      </p:grpSpPr>
      <p:sp>
        <p:nvSpPr>
          <p:cNvPr id="164" name="Google Shape;164;p28"/>
          <p:cNvSpPr txBox="1"/>
          <p:nvPr>
            <p:ph idx="1" type="body"/>
          </p:nvPr>
        </p:nvSpPr>
        <p:spPr>
          <a:xfrm>
            <a:off x="2300000" y="1467225"/>
            <a:ext cx="4962300" cy="161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solidFill>
                  <a:schemeClr val="dk1"/>
                </a:solidFill>
              </a:rPr>
              <a:t> </a:t>
            </a:r>
            <a:r>
              <a:rPr lang="en" sz="2000">
                <a:solidFill>
                  <a:schemeClr val="dk1"/>
                </a:solidFill>
              </a:rPr>
              <a:t>The US has two of the largest factors behind the continuation and </a:t>
            </a:r>
            <a:r>
              <a:rPr lang="en" sz="2000">
                <a:solidFill>
                  <a:schemeClr val="dk1"/>
                </a:solidFill>
              </a:rPr>
              <a:t>dramatic</a:t>
            </a:r>
            <a:r>
              <a:rPr lang="en" sz="2000">
                <a:solidFill>
                  <a:schemeClr val="dk1"/>
                </a:solidFill>
              </a:rPr>
              <a:t> increase of factory farming.  </a:t>
            </a:r>
            <a:r>
              <a:rPr lang="en" sz="2000">
                <a:solidFill>
                  <a:schemeClr val="dk1"/>
                </a:solidFill>
              </a:rPr>
              <a:t>Around</a:t>
            </a:r>
            <a:r>
              <a:rPr lang="en" sz="2000">
                <a:solidFill>
                  <a:schemeClr val="dk1"/>
                </a:solidFill>
              </a:rPr>
              <a:t> the world rise of global meat consumption and the growing demand for cheap meat.</a:t>
            </a:r>
            <a:endParaRPr sz="2000">
              <a:solidFill>
                <a:schemeClr val="dk1"/>
              </a:solidFill>
            </a:endParaRPr>
          </a:p>
        </p:txBody>
      </p:sp>
      <p:pic>
        <p:nvPicPr>
          <p:cNvPr id="165" name="Google Shape;165;p28"/>
          <p:cNvPicPr preferRelativeResize="0"/>
          <p:nvPr/>
        </p:nvPicPr>
        <p:blipFill>
          <a:blip r:embed="rId3">
            <a:alphaModFix/>
          </a:blip>
          <a:stretch>
            <a:fillRect/>
          </a:stretch>
        </p:blipFill>
        <p:spPr>
          <a:xfrm>
            <a:off x="1169825" y="165063"/>
            <a:ext cx="6554373" cy="4813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Corporate Culture</a:t>
            </a:r>
            <a:endParaRPr>
              <a:solidFill>
                <a:srgbClr val="073763"/>
              </a:solidFill>
            </a:endParaRPr>
          </a:p>
        </p:txBody>
      </p:sp>
      <p:sp>
        <p:nvSpPr>
          <p:cNvPr id="171" name="Google Shape;17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73763"/>
              </a:buClr>
              <a:buSzPts val="1800"/>
              <a:buChar char="●"/>
            </a:pPr>
            <a:r>
              <a:rPr lang="en">
                <a:solidFill>
                  <a:srgbClr val="073763"/>
                </a:solidFill>
              </a:rPr>
              <a:t>Examples:</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Tyson Foods, Inc.</a:t>
            </a:r>
            <a:endParaRPr>
              <a:solidFill>
                <a:srgbClr val="073763"/>
              </a:solidFill>
            </a:endParaRPr>
          </a:p>
          <a:p>
            <a:pPr indent="-317500" lvl="2" marL="1371600" rtl="0" algn="l">
              <a:spcBef>
                <a:spcPts val="0"/>
              </a:spcBef>
              <a:spcAft>
                <a:spcPts val="0"/>
              </a:spcAft>
              <a:buClr>
                <a:srgbClr val="073763"/>
              </a:buClr>
              <a:buSzPts val="1400"/>
              <a:buChar char="■"/>
            </a:pPr>
            <a:r>
              <a:rPr lang="en">
                <a:solidFill>
                  <a:srgbClr val="073763"/>
                </a:solidFill>
              </a:rPr>
              <a:t>Faith, Family, Hard Work, and Tradition of doing what’s right</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Cargill Farms</a:t>
            </a:r>
            <a:endParaRPr>
              <a:solidFill>
                <a:srgbClr val="073763"/>
              </a:solidFill>
            </a:endParaRPr>
          </a:p>
          <a:p>
            <a:pPr indent="-317500" lvl="2" marL="1371600" rtl="0" algn="l">
              <a:spcBef>
                <a:spcPts val="0"/>
              </a:spcBef>
              <a:spcAft>
                <a:spcPts val="0"/>
              </a:spcAft>
              <a:buClr>
                <a:srgbClr val="073763"/>
              </a:buClr>
              <a:buSzPts val="1400"/>
              <a:buChar char="■"/>
            </a:pPr>
            <a:r>
              <a:rPr lang="en">
                <a:solidFill>
                  <a:srgbClr val="073763"/>
                </a:solidFill>
              </a:rPr>
              <a:t>Nourish the world in a safe, responsible, and sustainable way</a:t>
            </a:r>
            <a:endParaRPr>
              <a:solidFill>
                <a:srgbClr val="073763"/>
              </a:solidFill>
            </a:endParaRPr>
          </a:p>
          <a:p>
            <a:pPr indent="-317500" lvl="2" marL="1371600" rtl="0" algn="l">
              <a:spcBef>
                <a:spcPts val="0"/>
              </a:spcBef>
              <a:spcAft>
                <a:spcPts val="0"/>
              </a:spcAft>
              <a:buClr>
                <a:srgbClr val="073763"/>
              </a:buClr>
              <a:buSzPts val="1400"/>
              <a:buChar char="■"/>
            </a:pPr>
            <a:r>
              <a:rPr lang="en">
                <a:solidFill>
                  <a:srgbClr val="073763"/>
                </a:solidFill>
              </a:rPr>
              <a:t>Do the right thing, put people first, and reach higher</a:t>
            </a:r>
            <a:endParaRPr>
              <a:solidFill>
                <a:srgbClr val="073763"/>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2" name="Google Shape;172;p29"/>
          <p:cNvPicPr preferRelativeResize="0"/>
          <p:nvPr/>
        </p:nvPicPr>
        <p:blipFill>
          <a:blip r:embed="rId3">
            <a:alphaModFix/>
          </a:blip>
          <a:stretch>
            <a:fillRect/>
          </a:stretch>
        </p:blipFill>
        <p:spPr>
          <a:xfrm>
            <a:off x="983175" y="2966475"/>
            <a:ext cx="3137651" cy="1764925"/>
          </a:xfrm>
          <a:prstGeom prst="rect">
            <a:avLst/>
          </a:prstGeom>
          <a:noFill/>
          <a:ln>
            <a:noFill/>
          </a:ln>
        </p:spPr>
      </p:pic>
      <p:pic>
        <p:nvPicPr>
          <p:cNvPr id="173" name="Google Shape;173;p29"/>
          <p:cNvPicPr preferRelativeResize="0"/>
          <p:nvPr/>
        </p:nvPicPr>
        <p:blipFill>
          <a:blip r:embed="rId4">
            <a:alphaModFix/>
          </a:blip>
          <a:stretch>
            <a:fillRect/>
          </a:stretch>
        </p:blipFill>
        <p:spPr>
          <a:xfrm>
            <a:off x="6329700" y="2246950"/>
            <a:ext cx="2502601" cy="2484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17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Pro</a:t>
            </a:r>
            <a:endParaRPr>
              <a:solidFill>
                <a:srgbClr val="073763"/>
              </a:solidFill>
            </a:endParaRPr>
          </a:p>
        </p:txBody>
      </p:sp>
      <p:sp>
        <p:nvSpPr>
          <p:cNvPr id="179" name="Google Shape;179;p30"/>
          <p:cNvSpPr txBox="1"/>
          <p:nvPr>
            <p:ph idx="1" type="body"/>
          </p:nvPr>
        </p:nvSpPr>
        <p:spPr>
          <a:xfrm>
            <a:off x="0" y="1192775"/>
            <a:ext cx="45720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073763"/>
              </a:buClr>
              <a:buSzPts val="1800"/>
              <a:buChar char="●"/>
            </a:pPr>
            <a:r>
              <a:rPr lang="en">
                <a:solidFill>
                  <a:srgbClr val="073763"/>
                </a:solidFill>
              </a:rPr>
              <a:t>Increased food </a:t>
            </a:r>
            <a:r>
              <a:rPr lang="en">
                <a:solidFill>
                  <a:srgbClr val="073763"/>
                </a:solidFill>
              </a:rPr>
              <a:t>production </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Lower customer cost (cheaper for the consumer)</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99% of the US’s livestock is factory farmed </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Consistent quality of product (meats/plants)</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Greater food availability </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More employment opportunities </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Larger variety of food</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Crop rotation to revive the soil </a:t>
            </a:r>
            <a:endParaRPr>
              <a:solidFill>
                <a:srgbClr val="073763"/>
              </a:solidFill>
            </a:endParaRPr>
          </a:p>
        </p:txBody>
      </p:sp>
      <p:sp>
        <p:nvSpPr>
          <p:cNvPr id="180" name="Google Shape;180;p30"/>
          <p:cNvSpPr txBox="1"/>
          <p:nvPr/>
        </p:nvSpPr>
        <p:spPr>
          <a:xfrm>
            <a:off x="4572000" y="199000"/>
            <a:ext cx="4572000" cy="3416400"/>
          </a:xfrm>
          <a:prstGeom prst="rect">
            <a:avLst/>
          </a:prstGeom>
          <a:noFill/>
          <a:ln>
            <a:noFill/>
          </a:ln>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Clr>
                <a:srgbClr val="073763"/>
              </a:buClr>
              <a:buSzPts val="1500"/>
              <a:buChar char="●"/>
            </a:pPr>
            <a:r>
              <a:rPr lang="en" sz="1500">
                <a:solidFill>
                  <a:srgbClr val="073763"/>
                </a:solidFill>
              </a:rPr>
              <a:t>Production</a:t>
            </a:r>
            <a:r>
              <a:rPr lang="en" sz="1500">
                <a:solidFill>
                  <a:srgbClr val="073763"/>
                </a:solidFill>
              </a:rPr>
              <a:t> all year long</a:t>
            </a:r>
            <a:endParaRPr sz="1500">
              <a:solidFill>
                <a:srgbClr val="073763"/>
              </a:solidFill>
            </a:endParaRPr>
          </a:p>
          <a:p>
            <a:pPr indent="-323850" lvl="0" marL="457200" rtl="0" algn="l">
              <a:lnSpc>
                <a:spcPct val="200000"/>
              </a:lnSpc>
              <a:spcBef>
                <a:spcPts val="0"/>
              </a:spcBef>
              <a:spcAft>
                <a:spcPts val="0"/>
              </a:spcAft>
              <a:buClr>
                <a:srgbClr val="073763"/>
              </a:buClr>
              <a:buSzPts val="1500"/>
              <a:buChar char="●"/>
            </a:pPr>
            <a:r>
              <a:rPr lang="en" sz="1500">
                <a:solidFill>
                  <a:srgbClr val="073763"/>
                </a:solidFill>
              </a:rPr>
              <a:t>Important for many local economies </a:t>
            </a:r>
            <a:endParaRPr sz="1500">
              <a:solidFill>
                <a:srgbClr val="073763"/>
              </a:solidFill>
            </a:endParaRPr>
          </a:p>
          <a:p>
            <a:pPr indent="-323850" lvl="0" marL="457200" rtl="0" algn="l">
              <a:lnSpc>
                <a:spcPct val="200000"/>
              </a:lnSpc>
              <a:spcBef>
                <a:spcPts val="0"/>
              </a:spcBef>
              <a:spcAft>
                <a:spcPts val="0"/>
              </a:spcAft>
              <a:buClr>
                <a:srgbClr val="073763"/>
              </a:buClr>
              <a:buSzPts val="1500"/>
              <a:buChar char="●"/>
            </a:pPr>
            <a:r>
              <a:rPr lang="en" sz="1500">
                <a:solidFill>
                  <a:srgbClr val="073763"/>
                </a:solidFill>
              </a:rPr>
              <a:t>No </a:t>
            </a:r>
            <a:r>
              <a:rPr lang="en" sz="1500">
                <a:solidFill>
                  <a:srgbClr val="073763"/>
                </a:solidFill>
              </a:rPr>
              <a:t>geographic limitations </a:t>
            </a:r>
            <a:endParaRPr sz="1500">
              <a:solidFill>
                <a:srgbClr val="073763"/>
              </a:solidFill>
            </a:endParaRPr>
          </a:p>
          <a:p>
            <a:pPr indent="-323850" lvl="0" marL="457200" rtl="0" algn="l">
              <a:lnSpc>
                <a:spcPct val="200000"/>
              </a:lnSpc>
              <a:spcBef>
                <a:spcPts val="0"/>
              </a:spcBef>
              <a:spcAft>
                <a:spcPts val="0"/>
              </a:spcAft>
              <a:buClr>
                <a:srgbClr val="073763"/>
              </a:buClr>
              <a:buSzPts val="1500"/>
              <a:buChar char="●"/>
            </a:pPr>
            <a:r>
              <a:rPr lang="en" sz="1500">
                <a:solidFill>
                  <a:srgbClr val="073763"/>
                </a:solidFill>
              </a:rPr>
              <a:t>Every part of the animal is used</a:t>
            </a:r>
            <a:endParaRPr sz="1500">
              <a:solidFill>
                <a:srgbClr val="073763"/>
              </a:solidFill>
            </a:endParaRPr>
          </a:p>
        </p:txBody>
      </p:sp>
      <p:pic>
        <p:nvPicPr>
          <p:cNvPr id="181" name="Google Shape;181;p30"/>
          <p:cNvPicPr preferRelativeResize="0"/>
          <p:nvPr/>
        </p:nvPicPr>
        <p:blipFill>
          <a:blip r:embed="rId3">
            <a:alphaModFix/>
          </a:blip>
          <a:stretch>
            <a:fillRect/>
          </a:stretch>
        </p:blipFill>
        <p:spPr>
          <a:xfrm>
            <a:off x="4934500" y="2571750"/>
            <a:ext cx="3379926" cy="2253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ppt_w</p:attrName>
                                        </p:attrNameLst>
                                      </p:cBhvr>
                                      <p:tavLst>
                                        <p:tav fmla="" tm="0">
                                          <p:val>
                                            <p:strVal val="0"/>
                                          </p:val>
                                        </p:tav>
                                        <p:tav fmla="" tm="100000">
                                          <p:val>
                                            <p:strVal val="#ppt_w"/>
                                          </p:val>
                                        </p:tav>
                                      </p:tavLst>
                                    </p:anim>
                                    <p:anim calcmode="lin" valueType="num">
                                      <p:cBhvr additive="base">
                                        <p:cTn dur="1000"/>
                                        <p:tgtEl>
                                          <p:spTgt spid="1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Con</a:t>
            </a:r>
            <a:endParaRPr>
              <a:solidFill>
                <a:srgbClr val="073763"/>
              </a:solidFill>
            </a:endParaRPr>
          </a:p>
        </p:txBody>
      </p:sp>
      <p:sp>
        <p:nvSpPr>
          <p:cNvPr id="187" name="Google Shape;18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73763"/>
              </a:buClr>
              <a:buSzPts val="1800"/>
              <a:buChar char="●"/>
            </a:pPr>
            <a:r>
              <a:rPr lang="en">
                <a:solidFill>
                  <a:srgbClr val="073763"/>
                </a:solidFill>
              </a:rPr>
              <a:t>May yield more profit, but the practice is still very expensive</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Smaller spaces for the animals</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With large amounts of animals, large amounts of food is needed</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Environmental concerns</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Negatively affects small business agriculture </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High level of water </a:t>
            </a:r>
            <a:r>
              <a:rPr lang="en">
                <a:solidFill>
                  <a:srgbClr val="073763"/>
                </a:solidFill>
              </a:rPr>
              <a:t>consumption</a:t>
            </a:r>
            <a:r>
              <a:rPr lang="en">
                <a:solidFill>
                  <a:srgbClr val="073763"/>
                </a:solidFill>
              </a:rPr>
              <a:t> </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Lots of animals in a small area</a:t>
            </a:r>
            <a:endParaRPr>
              <a:solidFill>
                <a:srgbClr val="073763"/>
              </a:solidFill>
            </a:endParaRPr>
          </a:p>
        </p:txBody>
      </p:sp>
      <p:pic>
        <p:nvPicPr>
          <p:cNvPr id="188" name="Google Shape;188;p31"/>
          <p:cNvPicPr preferRelativeResize="0"/>
          <p:nvPr/>
        </p:nvPicPr>
        <p:blipFill>
          <a:blip r:embed="rId3">
            <a:alphaModFix/>
          </a:blip>
          <a:stretch>
            <a:fillRect/>
          </a:stretch>
        </p:blipFill>
        <p:spPr>
          <a:xfrm>
            <a:off x="5865974" y="2807251"/>
            <a:ext cx="3278025" cy="2336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Background of Factory Farming </a:t>
            </a:r>
            <a:endParaRPr>
              <a:solidFill>
                <a:srgbClr val="073763"/>
              </a:solidFill>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73763"/>
              </a:buClr>
              <a:buSzPts val="1800"/>
              <a:buChar char="❏"/>
            </a:pPr>
            <a:r>
              <a:rPr lang="en">
                <a:solidFill>
                  <a:srgbClr val="073763"/>
                </a:solidFill>
              </a:rPr>
              <a:t>What is factory farming? How is it different from “regular” farming?</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The new industrial age of farming.</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Yield more product</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Yield more </a:t>
            </a:r>
            <a:r>
              <a:rPr lang="en">
                <a:solidFill>
                  <a:srgbClr val="073763"/>
                </a:solidFill>
              </a:rPr>
              <a:t>consistent</a:t>
            </a:r>
            <a:r>
              <a:rPr lang="en">
                <a:solidFill>
                  <a:srgbClr val="073763"/>
                </a:solidFill>
              </a:rPr>
              <a:t> product</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Yield product at faster rate</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And Is driven by profit, therefore </a:t>
            </a:r>
            <a:r>
              <a:rPr lang="en">
                <a:solidFill>
                  <a:srgbClr val="073763"/>
                </a:solidFill>
              </a:rPr>
              <a:t>incentivised</a:t>
            </a:r>
            <a:r>
              <a:rPr lang="en">
                <a:solidFill>
                  <a:srgbClr val="073763"/>
                </a:solidFill>
              </a:rPr>
              <a:t> to </a:t>
            </a:r>
            <a:r>
              <a:rPr lang="en">
                <a:solidFill>
                  <a:srgbClr val="073763"/>
                </a:solidFill>
              </a:rPr>
              <a:t>decrease</a:t>
            </a:r>
            <a:r>
              <a:rPr lang="en">
                <a:solidFill>
                  <a:srgbClr val="073763"/>
                </a:solidFill>
              </a:rPr>
              <a:t> cost.</a:t>
            </a:r>
            <a:endParaRPr>
              <a:solidFill>
                <a:srgbClr val="073763"/>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741B47"/>
                </a:solidFill>
              </a:rPr>
              <a:t>IPAC</a:t>
            </a:r>
            <a:endParaRPr>
              <a:solidFill>
                <a:srgbClr val="741B47"/>
              </a:solidFill>
            </a:endParaRPr>
          </a:p>
        </p:txBody>
      </p:sp>
      <p:sp>
        <p:nvSpPr>
          <p:cNvPr id="194" name="Google Shape;194;p32"/>
          <p:cNvSpPr txBox="1"/>
          <p:nvPr>
            <p:ph idx="1" type="body"/>
          </p:nvPr>
        </p:nvSpPr>
        <p:spPr>
          <a:xfrm>
            <a:off x="311700" y="1152475"/>
            <a:ext cx="8520600" cy="3737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741B47"/>
              </a:buClr>
              <a:buSzPts val="1800"/>
              <a:buChar char="➔"/>
            </a:pPr>
            <a:r>
              <a:rPr lang="en">
                <a:solidFill>
                  <a:srgbClr val="741B47"/>
                </a:solidFill>
              </a:rPr>
              <a:t>Issue: </a:t>
            </a:r>
            <a:endParaRPr>
              <a:solidFill>
                <a:srgbClr val="741B47"/>
              </a:solidFill>
            </a:endParaRPr>
          </a:p>
          <a:p>
            <a:pPr indent="-317500" lvl="1" marL="914400" rtl="0" algn="l">
              <a:spcBef>
                <a:spcPts val="0"/>
              </a:spcBef>
              <a:spcAft>
                <a:spcPts val="0"/>
              </a:spcAft>
              <a:buClr>
                <a:srgbClr val="741B47"/>
              </a:buClr>
              <a:buSzPts val="1400"/>
              <a:buChar char="◆"/>
            </a:pPr>
            <a:r>
              <a:rPr lang="en">
                <a:solidFill>
                  <a:srgbClr val="741B47"/>
                </a:solidFill>
              </a:rPr>
              <a:t>Factory Farming practices are often </a:t>
            </a:r>
            <a:r>
              <a:rPr lang="en">
                <a:solidFill>
                  <a:srgbClr val="741B47"/>
                </a:solidFill>
              </a:rPr>
              <a:t>considered</a:t>
            </a:r>
            <a:r>
              <a:rPr lang="en">
                <a:solidFill>
                  <a:srgbClr val="741B47"/>
                </a:solidFill>
              </a:rPr>
              <a:t> unethical, considering how animals are mistreated and the subsequent increase of emissions from said factories.</a:t>
            </a:r>
            <a:endParaRPr>
              <a:solidFill>
                <a:srgbClr val="741B47"/>
              </a:solidFill>
            </a:endParaRPr>
          </a:p>
          <a:p>
            <a:pPr indent="-342900" lvl="0" marL="457200" rtl="0" algn="l">
              <a:spcBef>
                <a:spcPts val="0"/>
              </a:spcBef>
              <a:spcAft>
                <a:spcPts val="0"/>
              </a:spcAft>
              <a:buClr>
                <a:srgbClr val="741B47"/>
              </a:buClr>
              <a:buSzPts val="1800"/>
              <a:buChar char="➔"/>
            </a:pPr>
            <a:r>
              <a:rPr lang="en">
                <a:solidFill>
                  <a:srgbClr val="741B47"/>
                </a:solidFill>
              </a:rPr>
              <a:t>Principle </a:t>
            </a:r>
            <a:endParaRPr>
              <a:solidFill>
                <a:srgbClr val="741B47"/>
              </a:solidFill>
            </a:endParaRPr>
          </a:p>
          <a:p>
            <a:pPr indent="-317500" lvl="1" marL="914400" rtl="0" algn="l">
              <a:spcBef>
                <a:spcPts val="0"/>
              </a:spcBef>
              <a:spcAft>
                <a:spcPts val="0"/>
              </a:spcAft>
              <a:buClr>
                <a:srgbClr val="741B47"/>
              </a:buClr>
              <a:buSzPts val="1400"/>
              <a:buChar char="◆"/>
            </a:pPr>
            <a:r>
              <a:rPr lang="en">
                <a:solidFill>
                  <a:srgbClr val="741B47"/>
                </a:solidFill>
              </a:rPr>
              <a:t>Proportionality Ethic - The good outweighs the bad, no better alternatives</a:t>
            </a:r>
            <a:endParaRPr>
              <a:solidFill>
                <a:srgbClr val="741B47"/>
              </a:solidFill>
            </a:endParaRPr>
          </a:p>
          <a:p>
            <a:pPr indent="-317500" lvl="1" marL="914400" rtl="0" algn="l">
              <a:spcBef>
                <a:spcPts val="0"/>
              </a:spcBef>
              <a:spcAft>
                <a:spcPts val="0"/>
              </a:spcAft>
              <a:buClr>
                <a:srgbClr val="741B47"/>
              </a:buClr>
              <a:buSzPts val="1400"/>
              <a:buChar char="◆"/>
            </a:pPr>
            <a:r>
              <a:rPr lang="en">
                <a:solidFill>
                  <a:srgbClr val="741B47"/>
                </a:solidFill>
              </a:rPr>
              <a:t>Utilitarianism Principle - Create the greatest good for the greatest number of people.</a:t>
            </a:r>
            <a:endParaRPr>
              <a:solidFill>
                <a:srgbClr val="741B47"/>
              </a:solidFill>
            </a:endParaRPr>
          </a:p>
          <a:p>
            <a:pPr indent="-342900" lvl="0" marL="457200" rtl="0" algn="l">
              <a:spcBef>
                <a:spcPts val="0"/>
              </a:spcBef>
              <a:spcAft>
                <a:spcPts val="0"/>
              </a:spcAft>
              <a:buClr>
                <a:srgbClr val="741B47"/>
              </a:buClr>
              <a:buSzPts val="1800"/>
              <a:buChar char="➔"/>
            </a:pPr>
            <a:r>
              <a:rPr lang="en">
                <a:solidFill>
                  <a:srgbClr val="741B47"/>
                </a:solidFill>
              </a:rPr>
              <a:t>Application </a:t>
            </a:r>
            <a:endParaRPr>
              <a:solidFill>
                <a:srgbClr val="741B47"/>
              </a:solidFill>
            </a:endParaRPr>
          </a:p>
          <a:p>
            <a:pPr indent="-317500" lvl="1" marL="914400" rtl="0" algn="l">
              <a:spcBef>
                <a:spcPts val="0"/>
              </a:spcBef>
              <a:spcAft>
                <a:spcPts val="0"/>
              </a:spcAft>
              <a:buClr>
                <a:srgbClr val="741B47"/>
              </a:buClr>
              <a:buSzPts val="1400"/>
              <a:buChar char="◆"/>
            </a:pPr>
            <a:r>
              <a:rPr lang="en">
                <a:solidFill>
                  <a:srgbClr val="741B47"/>
                </a:solidFill>
              </a:rPr>
              <a:t>Utilising the proportionality Ethic would allow for the utilitarian practice of Factory Farming to succeed in the market and feed as many people as possible.</a:t>
            </a:r>
            <a:endParaRPr>
              <a:solidFill>
                <a:srgbClr val="741B47"/>
              </a:solidFill>
            </a:endParaRPr>
          </a:p>
          <a:p>
            <a:pPr indent="-342900" lvl="0" marL="457200" rtl="0" algn="l">
              <a:spcBef>
                <a:spcPts val="0"/>
              </a:spcBef>
              <a:spcAft>
                <a:spcPts val="0"/>
              </a:spcAft>
              <a:buClr>
                <a:srgbClr val="741B47"/>
              </a:buClr>
              <a:buSzPts val="1800"/>
              <a:buChar char="➔"/>
            </a:pPr>
            <a:r>
              <a:rPr lang="en">
                <a:solidFill>
                  <a:srgbClr val="741B47"/>
                </a:solidFill>
              </a:rPr>
              <a:t>Conclusion</a:t>
            </a:r>
            <a:endParaRPr>
              <a:solidFill>
                <a:srgbClr val="741B47"/>
              </a:solidFill>
            </a:endParaRPr>
          </a:p>
          <a:p>
            <a:pPr indent="-317500" lvl="1" marL="914400" rtl="0" algn="l">
              <a:spcBef>
                <a:spcPts val="0"/>
              </a:spcBef>
              <a:spcAft>
                <a:spcPts val="0"/>
              </a:spcAft>
              <a:buSzPts val="1400"/>
              <a:buChar char="◆"/>
            </a:pPr>
            <a:r>
              <a:rPr lang="en">
                <a:solidFill>
                  <a:srgbClr val="741B47"/>
                </a:solidFill>
              </a:rPr>
              <a:t>Factory Farming is simply the </a:t>
            </a:r>
            <a:r>
              <a:rPr lang="en">
                <a:solidFill>
                  <a:srgbClr val="741B47"/>
                </a:solidFill>
              </a:rPr>
              <a:t>incorporation</a:t>
            </a:r>
            <a:r>
              <a:rPr lang="en">
                <a:solidFill>
                  <a:srgbClr val="741B47"/>
                </a:solidFill>
              </a:rPr>
              <a:t> of modern farming techniques to </a:t>
            </a:r>
            <a:r>
              <a:rPr lang="en">
                <a:solidFill>
                  <a:srgbClr val="741B47"/>
                </a:solidFill>
              </a:rPr>
              <a:t>accommodate</a:t>
            </a:r>
            <a:r>
              <a:rPr lang="en">
                <a:solidFill>
                  <a:srgbClr val="741B47"/>
                </a:solidFill>
              </a:rPr>
              <a:t> the high demand of food. An operation of this scale is crucial to feed nearly all Americas diet.</a:t>
            </a: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 </a:t>
            </a:r>
            <a:endParaRPr/>
          </a:p>
        </p:txBody>
      </p:sp>
      <p:sp>
        <p:nvSpPr>
          <p:cNvPr id="200" name="Google Shape;200;p33"/>
          <p:cNvSpPr txBox="1"/>
          <p:nvPr>
            <p:ph idx="1" type="body"/>
          </p:nvPr>
        </p:nvSpPr>
        <p:spPr>
          <a:xfrm>
            <a:off x="311700" y="1017725"/>
            <a:ext cx="8520600" cy="40455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1091" u="sng">
                <a:solidFill>
                  <a:schemeClr val="hlink"/>
                </a:solidFill>
                <a:hlinkClick r:id="rId3"/>
              </a:rPr>
              <a:t>https://asia.nikkei.com/Business/Business-trends/Factory-grown-veggies-comfort-Japan-s-germophobic-shoppers</a:t>
            </a:r>
            <a:endParaRPr sz="1091"/>
          </a:p>
          <a:p>
            <a:pPr indent="0" lvl="0" marL="0" rtl="0" algn="l">
              <a:spcBef>
                <a:spcPts val="1200"/>
              </a:spcBef>
              <a:spcAft>
                <a:spcPts val="0"/>
              </a:spcAft>
              <a:buNone/>
            </a:pPr>
            <a:r>
              <a:rPr lang="en" sz="1091" u="sng">
                <a:solidFill>
                  <a:schemeClr val="hlink"/>
                </a:solidFill>
                <a:hlinkClick r:id="rId4"/>
              </a:rPr>
              <a:t>https://thehumaneleague.org/article/what-is-factory-farming</a:t>
            </a:r>
            <a:endParaRPr sz="1091"/>
          </a:p>
          <a:p>
            <a:pPr indent="0" lvl="0" marL="0" rtl="0" algn="l">
              <a:spcBef>
                <a:spcPts val="1200"/>
              </a:spcBef>
              <a:spcAft>
                <a:spcPts val="0"/>
              </a:spcAft>
              <a:buNone/>
            </a:pPr>
            <a:r>
              <a:rPr lang="en" sz="1091" u="sng">
                <a:solidFill>
                  <a:schemeClr val="hlink"/>
                </a:solidFill>
                <a:hlinkClick r:id="rId5"/>
              </a:rPr>
              <a:t>https://www.ecowatch.com/tyson-foods-land-use-factory-farming.html</a:t>
            </a:r>
            <a:endParaRPr sz="1091"/>
          </a:p>
          <a:p>
            <a:pPr indent="0" lvl="0" marL="0" rtl="0" algn="l">
              <a:spcBef>
                <a:spcPts val="1200"/>
              </a:spcBef>
              <a:spcAft>
                <a:spcPts val="0"/>
              </a:spcAft>
              <a:buNone/>
            </a:pPr>
            <a:r>
              <a:rPr lang="en" sz="1091" u="sng">
                <a:solidFill>
                  <a:schemeClr val="hlink"/>
                </a:solidFill>
                <a:hlinkClick r:id="rId6"/>
              </a:rPr>
              <a:t>https://www.comparably.com/companies/smithfield</a:t>
            </a:r>
            <a:endParaRPr sz="1091"/>
          </a:p>
          <a:p>
            <a:pPr indent="0" lvl="0" marL="0" rtl="0" algn="l">
              <a:spcBef>
                <a:spcPts val="1200"/>
              </a:spcBef>
              <a:spcAft>
                <a:spcPts val="0"/>
              </a:spcAft>
              <a:buNone/>
            </a:pPr>
            <a:r>
              <a:rPr lang="en" sz="1091" u="sng">
                <a:solidFill>
                  <a:schemeClr val="hlink"/>
                </a:solidFill>
                <a:hlinkClick r:id="rId7"/>
              </a:rPr>
              <a:t>https://www.tysonsustainability.com/people/employees/engagement-and-retention#:~:text=We're%20a%20company%20built,stay%20true%20to%20these%20values</a:t>
            </a:r>
            <a:r>
              <a:rPr lang="en" sz="1091"/>
              <a:t>.</a:t>
            </a:r>
            <a:endParaRPr sz="1091"/>
          </a:p>
          <a:p>
            <a:pPr indent="0" lvl="0" marL="0" rtl="0" algn="l">
              <a:spcBef>
                <a:spcPts val="1200"/>
              </a:spcBef>
              <a:spcAft>
                <a:spcPts val="0"/>
              </a:spcAft>
              <a:buNone/>
            </a:pPr>
            <a:r>
              <a:rPr lang="en" sz="1091" u="sng">
                <a:solidFill>
                  <a:schemeClr val="hlink"/>
                </a:solidFill>
                <a:hlinkClick r:id="rId8"/>
              </a:rPr>
              <a:t>https://careers.cargill.com/life-at-cargill</a:t>
            </a:r>
            <a:endParaRPr sz="1091"/>
          </a:p>
          <a:p>
            <a:pPr indent="0" lvl="0" marL="0" rtl="0" algn="l">
              <a:spcBef>
                <a:spcPts val="1200"/>
              </a:spcBef>
              <a:spcAft>
                <a:spcPts val="0"/>
              </a:spcAft>
              <a:buNone/>
            </a:pPr>
            <a:r>
              <a:rPr lang="en" sz="1091" u="sng">
                <a:solidFill>
                  <a:schemeClr val="hlink"/>
                </a:solidFill>
                <a:hlinkClick r:id="rId9"/>
              </a:rPr>
              <a:t>https://www.aspca.org/news/why-are-factory-farmed-products-so-cheap#:~:text=Factory%20Farming%20Systems%20Monopolize%20the%20Supply%20Chain&amp;text=This%20means%20that%20factory%20farms,less%20at%20the%20grocery%20store</a:t>
            </a:r>
            <a:r>
              <a:rPr lang="en" sz="1091"/>
              <a:t> </a:t>
            </a:r>
            <a:endParaRPr sz="1091"/>
          </a:p>
          <a:p>
            <a:pPr indent="0" lvl="0" marL="0" rtl="0" algn="l">
              <a:spcBef>
                <a:spcPts val="1200"/>
              </a:spcBef>
              <a:spcAft>
                <a:spcPts val="0"/>
              </a:spcAft>
              <a:buNone/>
            </a:pPr>
            <a:r>
              <a:rPr lang="en" sz="1091" u="sng">
                <a:solidFill>
                  <a:schemeClr val="hlink"/>
                </a:solidFill>
                <a:hlinkClick r:id="rId10"/>
              </a:rPr>
              <a:t>https://ffacoalition.org/articles/its-time-that-we-factor-out-factory-farming/#:~:text=Furthermore%2C%2099.9%25%20of%20chickens%20are,%2C%20National%20Beef%2C%20and%20Hormel</a:t>
            </a:r>
            <a:r>
              <a:rPr lang="en" sz="1091"/>
              <a:t>. </a:t>
            </a:r>
            <a:endParaRPr sz="1091"/>
          </a:p>
          <a:p>
            <a:pPr indent="0" lvl="0" marL="0" rtl="0" algn="l">
              <a:spcBef>
                <a:spcPts val="1200"/>
              </a:spcBef>
              <a:spcAft>
                <a:spcPts val="0"/>
              </a:spcAft>
              <a:buNone/>
            </a:pPr>
            <a:r>
              <a:rPr lang="en" u="sng">
                <a:solidFill>
                  <a:schemeClr val="hlink"/>
                </a:solidFill>
                <a:hlinkClick r:id="rId11"/>
              </a:rPr>
              <a:t>https://www.mossyoak.com/our-obsession/blogs/the-pros-and-cons-of-industrial-agriculture</a:t>
            </a:r>
            <a:endParaRPr/>
          </a:p>
          <a:p>
            <a:pPr indent="0" lvl="0" marL="0" rtl="0" algn="l">
              <a:spcBef>
                <a:spcPts val="1200"/>
              </a:spcBef>
              <a:spcAft>
                <a:spcPts val="0"/>
              </a:spcAft>
              <a:buNone/>
            </a:pPr>
            <a:r>
              <a:rPr lang="en" u="sng">
                <a:solidFill>
                  <a:schemeClr val="hlink"/>
                </a:solidFill>
                <a:hlinkClick r:id="rId12"/>
              </a:rPr>
              <a:t>https://environmental-conscience.com/factory-farming-pros-cons/</a:t>
            </a:r>
            <a:endParaRPr/>
          </a:p>
          <a:p>
            <a:pPr indent="0" lvl="0" marL="0" rtl="0" algn="l">
              <a:spcBef>
                <a:spcPts val="1200"/>
              </a:spcBef>
              <a:spcAft>
                <a:spcPts val="0"/>
              </a:spcAft>
              <a:buNone/>
            </a:pPr>
            <a:r>
              <a:rPr lang="en" u="sng">
                <a:solidFill>
                  <a:schemeClr val="hlink"/>
                </a:solidFill>
                <a:hlinkClick r:id="rId13"/>
              </a:rPr>
              <a:t>https://www.epa.gov/ghgemissions/sources-greenhouse-gas-emissions</a:t>
            </a:r>
            <a:endParaRPr/>
          </a:p>
          <a:p>
            <a:pPr indent="0" lvl="0" marL="0" rtl="0" algn="l">
              <a:spcBef>
                <a:spcPts val="1200"/>
              </a:spcBef>
              <a:spcAft>
                <a:spcPts val="1200"/>
              </a:spcAft>
              <a:buNone/>
            </a:pPr>
            <a:r>
              <a:rPr lang="en"/>
              <a:t>https://foodprint.org/issues/pesticides/#:~:text=Industrial%20agriculture%20relies%20on%20two,%2Fmold%20diseases%20(fungicides).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https://www.ucdavis.edu/food/news/making-cattle-more-sustainable#:~:text=Each%20year%2C%20a%20single%20cow,the%20Department%20of%20Animal%20Science</a:t>
            </a:r>
            <a:r>
              <a:rPr lang="en"/>
              <a:t>.</a:t>
            </a:r>
            <a:endParaRPr/>
          </a:p>
          <a:p>
            <a:pPr indent="0" lvl="0" marL="0" rtl="0" algn="l">
              <a:spcBef>
                <a:spcPts val="1200"/>
              </a:spcBef>
              <a:spcAft>
                <a:spcPts val="0"/>
              </a:spcAft>
              <a:buNone/>
            </a:pPr>
            <a:r>
              <a:rPr lang="en" u="sng">
                <a:solidFill>
                  <a:schemeClr val="hlink"/>
                </a:solidFill>
                <a:hlinkClick r:id="rId4"/>
              </a:rPr>
              <a:t>https://ourworldindata.org/agricultural-land-by-global-diets#:~:text=Livestock%20takes%20up%20nearly%2080,required%20to%20produce%20our%20food</a:t>
            </a:r>
            <a:r>
              <a:rPr lang="en"/>
              <a:t>.</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Ethical </a:t>
            </a:r>
            <a:r>
              <a:rPr lang="en">
                <a:solidFill>
                  <a:srgbClr val="073763"/>
                </a:solidFill>
              </a:rPr>
              <a:t>Dimensions</a:t>
            </a:r>
            <a:r>
              <a:rPr lang="en">
                <a:solidFill>
                  <a:srgbClr val="073763"/>
                </a:solidFill>
              </a:rPr>
              <a:t> of Factory Farming</a:t>
            </a:r>
            <a:endParaRPr>
              <a:solidFill>
                <a:srgbClr val="073763"/>
              </a:solidFill>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73763"/>
              </a:buClr>
              <a:buSzPts val="1800"/>
              <a:buChar char="●"/>
            </a:pPr>
            <a:r>
              <a:rPr lang="en">
                <a:solidFill>
                  <a:srgbClr val="073763"/>
                </a:solidFill>
              </a:rPr>
              <a:t>Good</a:t>
            </a:r>
            <a:endParaRPr>
              <a:solidFill>
                <a:srgbClr val="073763"/>
              </a:solidFill>
            </a:endParaRPr>
          </a:p>
          <a:p>
            <a:pPr indent="-317500" lvl="1" marL="1371600" rtl="0" algn="l">
              <a:spcBef>
                <a:spcPts val="0"/>
              </a:spcBef>
              <a:spcAft>
                <a:spcPts val="0"/>
              </a:spcAft>
              <a:buClr>
                <a:srgbClr val="073763"/>
              </a:buClr>
              <a:buSzPts val="1400"/>
              <a:buChar char="○"/>
            </a:pPr>
            <a:r>
              <a:rPr lang="en">
                <a:solidFill>
                  <a:srgbClr val="073763"/>
                </a:solidFill>
              </a:rPr>
              <a:t>Produces vast amounts of food</a:t>
            </a:r>
            <a:endParaRPr>
              <a:solidFill>
                <a:srgbClr val="073763"/>
              </a:solidFill>
            </a:endParaRPr>
          </a:p>
          <a:p>
            <a:pPr indent="-317500" lvl="1" marL="1371600" rtl="0" algn="l">
              <a:spcBef>
                <a:spcPts val="0"/>
              </a:spcBef>
              <a:spcAft>
                <a:spcPts val="0"/>
              </a:spcAft>
              <a:buClr>
                <a:srgbClr val="073763"/>
              </a:buClr>
              <a:buSzPts val="1400"/>
              <a:buChar char="○"/>
            </a:pPr>
            <a:r>
              <a:rPr lang="en">
                <a:solidFill>
                  <a:srgbClr val="073763"/>
                </a:solidFill>
              </a:rPr>
              <a:t>Isn’t generally limited by its geography</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Bad</a:t>
            </a:r>
            <a:endParaRPr>
              <a:solidFill>
                <a:srgbClr val="073763"/>
              </a:solidFill>
            </a:endParaRPr>
          </a:p>
          <a:p>
            <a:pPr indent="-317500" lvl="1" marL="1371600" rtl="0" algn="l">
              <a:spcBef>
                <a:spcPts val="0"/>
              </a:spcBef>
              <a:spcAft>
                <a:spcPts val="0"/>
              </a:spcAft>
              <a:buClr>
                <a:srgbClr val="073763"/>
              </a:buClr>
              <a:buSzPts val="1400"/>
              <a:buChar char="○"/>
            </a:pPr>
            <a:r>
              <a:rPr lang="en">
                <a:solidFill>
                  <a:srgbClr val="073763"/>
                </a:solidFill>
              </a:rPr>
              <a:t>Massive amounts of greenhouse gasses (11%)</a:t>
            </a:r>
            <a:endParaRPr>
              <a:solidFill>
                <a:srgbClr val="073763"/>
              </a:solidFill>
            </a:endParaRPr>
          </a:p>
          <a:p>
            <a:pPr indent="-317500" lvl="1" marL="1371600" rtl="0" algn="l">
              <a:spcBef>
                <a:spcPts val="0"/>
              </a:spcBef>
              <a:spcAft>
                <a:spcPts val="0"/>
              </a:spcAft>
              <a:buClr>
                <a:srgbClr val="073763"/>
              </a:buClr>
              <a:buSzPts val="1400"/>
              <a:buChar char="○"/>
            </a:pPr>
            <a:r>
              <a:rPr lang="en">
                <a:solidFill>
                  <a:srgbClr val="073763"/>
                </a:solidFill>
              </a:rPr>
              <a:t>Animals sometimes mistreated </a:t>
            </a:r>
            <a:endParaRPr>
              <a:solidFill>
                <a:srgbClr val="073763"/>
              </a:solidFill>
            </a:endParaRPr>
          </a:p>
        </p:txBody>
      </p:sp>
      <p:pic>
        <p:nvPicPr>
          <p:cNvPr id="69" name="Google Shape;69;p15"/>
          <p:cNvPicPr preferRelativeResize="0"/>
          <p:nvPr/>
        </p:nvPicPr>
        <p:blipFill>
          <a:blip r:embed="rId3">
            <a:alphaModFix/>
          </a:blip>
          <a:stretch>
            <a:fillRect/>
          </a:stretch>
        </p:blipFill>
        <p:spPr>
          <a:xfrm>
            <a:off x="1208425" y="2928550"/>
            <a:ext cx="2943724" cy="1959775"/>
          </a:xfrm>
          <a:prstGeom prst="rect">
            <a:avLst/>
          </a:prstGeom>
          <a:noFill/>
          <a:ln>
            <a:noFill/>
          </a:ln>
        </p:spPr>
      </p:pic>
      <p:pic>
        <p:nvPicPr>
          <p:cNvPr id="70" name="Google Shape;70;p15"/>
          <p:cNvPicPr preferRelativeResize="0"/>
          <p:nvPr/>
        </p:nvPicPr>
        <p:blipFill>
          <a:blip r:embed="rId4">
            <a:alphaModFix/>
          </a:blip>
          <a:stretch>
            <a:fillRect/>
          </a:stretch>
        </p:blipFill>
        <p:spPr>
          <a:xfrm>
            <a:off x="5597275" y="2730600"/>
            <a:ext cx="3235026" cy="215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1000"/>
                                        <p:tgtEl>
                                          <p:spTgt spid="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000"/>
                                        <p:tgtEl>
                                          <p:spTgt spid="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Types of Factory Farming?</a:t>
            </a:r>
            <a:endParaRPr>
              <a:solidFill>
                <a:srgbClr val="073763"/>
              </a:solidFill>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73763"/>
              </a:buClr>
              <a:buSzPts val="1800"/>
              <a:buChar char="●"/>
            </a:pPr>
            <a:r>
              <a:rPr lang="en">
                <a:solidFill>
                  <a:srgbClr val="073763"/>
                </a:solidFill>
              </a:rPr>
              <a:t>Live Stock</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Tyson Foods </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Cargill Farms</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Agricultural</a:t>
            </a:r>
            <a:r>
              <a:rPr lang="en">
                <a:solidFill>
                  <a:srgbClr val="073763"/>
                </a:solidFill>
              </a:rPr>
              <a:t> </a:t>
            </a:r>
            <a:endParaRPr>
              <a:solidFill>
                <a:srgbClr val="073763"/>
              </a:solidFill>
            </a:endParaRPr>
          </a:p>
          <a:p>
            <a:pPr indent="-317500" lvl="1" marL="914400" rtl="0" algn="l">
              <a:spcBef>
                <a:spcPts val="0"/>
              </a:spcBef>
              <a:spcAft>
                <a:spcPts val="0"/>
              </a:spcAft>
              <a:buClr>
                <a:srgbClr val="073763"/>
              </a:buClr>
              <a:buSzPts val="1400"/>
              <a:buChar char="○"/>
            </a:pPr>
            <a:r>
              <a:rPr lang="en">
                <a:solidFill>
                  <a:srgbClr val="073763"/>
                </a:solidFill>
              </a:rPr>
              <a:t>Japan’s Indoor factory farms for </a:t>
            </a:r>
            <a:r>
              <a:rPr lang="en">
                <a:solidFill>
                  <a:srgbClr val="073763"/>
                </a:solidFill>
              </a:rPr>
              <a:t>vegetables</a:t>
            </a:r>
            <a:r>
              <a:rPr lang="en">
                <a:solidFill>
                  <a:srgbClr val="073763"/>
                </a:solidFill>
              </a:rPr>
              <a:t> </a:t>
            </a:r>
            <a:endParaRPr>
              <a:solidFill>
                <a:srgbClr val="073763"/>
              </a:solidFill>
            </a:endParaRPr>
          </a:p>
          <a:p>
            <a:pPr indent="-317500" lvl="2" marL="1371600" rtl="0" algn="l">
              <a:spcBef>
                <a:spcPts val="0"/>
              </a:spcBef>
              <a:spcAft>
                <a:spcPts val="0"/>
              </a:spcAft>
              <a:buClr>
                <a:srgbClr val="073763"/>
              </a:buClr>
              <a:buSzPts val="1400"/>
              <a:buChar char="■"/>
            </a:pPr>
            <a:r>
              <a:rPr lang="en">
                <a:solidFill>
                  <a:srgbClr val="073763"/>
                </a:solidFill>
              </a:rPr>
              <a:t>More </a:t>
            </a:r>
            <a:r>
              <a:rPr lang="en">
                <a:solidFill>
                  <a:srgbClr val="073763"/>
                </a:solidFill>
              </a:rPr>
              <a:t>consistent</a:t>
            </a:r>
            <a:r>
              <a:rPr lang="en">
                <a:solidFill>
                  <a:srgbClr val="073763"/>
                </a:solidFill>
              </a:rPr>
              <a:t> source of food</a:t>
            </a:r>
            <a:endParaRPr>
              <a:solidFill>
                <a:srgbClr val="073763"/>
              </a:solidFill>
            </a:endParaRPr>
          </a:p>
          <a:p>
            <a:pPr indent="-317500" lvl="2" marL="1371600" rtl="0" algn="l">
              <a:spcBef>
                <a:spcPts val="0"/>
              </a:spcBef>
              <a:spcAft>
                <a:spcPts val="0"/>
              </a:spcAft>
              <a:buClr>
                <a:srgbClr val="073763"/>
              </a:buClr>
              <a:buSzPts val="1400"/>
              <a:buChar char="■"/>
            </a:pPr>
            <a:r>
              <a:rPr lang="en">
                <a:solidFill>
                  <a:srgbClr val="073763"/>
                </a:solidFill>
              </a:rPr>
              <a:t>More sanitary conditions (less fear of spreading COVID)</a:t>
            </a:r>
            <a:endParaRPr>
              <a:solidFill>
                <a:srgbClr val="073763"/>
              </a:solidFill>
            </a:endParaRPr>
          </a:p>
          <a:p>
            <a:pPr indent="-317500" lvl="2" marL="1371600" rtl="0" algn="l">
              <a:spcBef>
                <a:spcPts val="0"/>
              </a:spcBef>
              <a:spcAft>
                <a:spcPts val="0"/>
              </a:spcAft>
              <a:buClr>
                <a:srgbClr val="073763"/>
              </a:buClr>
              <a:buSzPts val="1400"/>
              <a:buChar char="■"/>
            </a:pPr>
            <a:r>
              <a:rPr lang="en">
                <a:solidFill>
                  <a:srgbClr val="073763"/>
                </a:solidFill>
              </a:rPr>
              <a:t>Able to produce more than 11,333 heads of lettuce a day with one factory (lettuce is just one of many varieties of </a:t>
            </a:r>
            <a:r>
              <a:rPr lang="en">
                <a:solidFill>
                  <a:srgbClr val="073763"/>
                </a:solidFill>
              </a:rPr>
              <a:t>vegetables produced at once)</a:t>
            </a:r>
            <a:endParaRPr>
              <a:solidFill>
                <a:srgbClr val="073763"/>
              </a:solidFill>
            </a:endParaRPr>
          </a:p>
          <a:p>
            <a:pPr indent="0" lvl="0" marL="0" rtl="0" algn="l">
              <a:spcBef>
                <a:spcPts val="120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6667250" y="216275"/>
            <a:ext cx="2315601" cy="1932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Why factory farming is more Effective than </a:t>
            </a:r>
            <a:r>
              <a:rPr lang="en">
                <a:solidFill>
                  <a:srgbClr val="073763"/>
                </a:solidFill>
              </a:rPr>
              <a:t>traditional</a:t>
            </a:r>
            <a:r>
              <a:rPr lang="en">
                <a:solidFill>
                  <a:srgbClr val="073763"/>
                </a:solidFill>
              </a:rPr>
              <a:t> farming</a:t>
            </a:r>
            <a:endParaRPr>
              <a:solidFill>
                <a:srgbClr val="07376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3" name="Google Shape;83;p17"/>
          <p:cNvSpPr txBox="1"/>
          <p:nvPr>
            <p:ph idx="1" type="body"/>
          </p:nvPr>
        </p:nvSpPr>
        <p:spPr>
          <a:xfrm>
            <a:off x="311700" y="1438675"/>
            <a:ext cx="8520600" cy="3130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solidFill>
                <a:srgbClr val="073763"/>
              </a:solidFill>
            </a:endParaRPr>
          </a:p>
          <a:p>
            <a:pPr indent="-342900" lvl="0" marL="457200" rtl="0" algn="l">
              <a:spcBef>
                <a:spcPts val="1200"/>
              </a:spcBef>
              <a:spcAft>
                <a:spcPts val="0"/>
              </a:spcAft>
              <a:buClr>
                <a:srgbClr val="073763"/>
              </a:buClr>
              <a:buSzPts val="1800"/>
              <a:buChar char="-"/>
            </a:pPr>
            <a:r>
              <a:rPr lang="en">
                <a:solidFill>
                  <a:srgbClr val="073763"/>
                </a:solidFill>
              </a:rPr>
              <a:t>Factory</a:t>
            </a:r>
            <a:r>
              <a:rPr lang="en">
                <a:solidFill>
                  <a:srgbClr val="073763"/>
                </a:solidFill>
              </a:rPr>
              <a:t> Farming is more effective than traditional farming, as factory farming can produce more product in less time and </a:t>
            </a:r>
            <a:r>
              <a:rPr lang="en">
                <a:solidFill>
                  <a:srgbClr val="073763"/>
                </a:solidFill>
              </a:rPr>
              <a:t>maintenance</a:t>
            </a:r>
            <a:r>
              <a:rPr lang="en">
                <a:solidFill>
                  <a:srgbClr val="073763"/>
                </a:solidFill>
              </a:rPr>
              <a:t>. This is ideal for any business.</a:t>
            </a:r>
            <a:endParaRPr>
              <a:solidFill>
                <a:srgbClr val="073763"/>
              </a:solidFill>
            </a:endParaRPr>
          </a:p>
          <a:p>
            <a:pPr indent="0" lvl="0" marL="457200" rtl="0" algn="l">
              <a:spcBef>
                <a:spcPts val="1200"/>
              </a:spcBef>
              <a:spcAft>
                <a:spcPts val="0"/>
              </a:spcAft>
              <a:buNone/>
            </a:pPr>
            <a:r>
              <a:rPr lang="en">
                <a:solidFill>
                  <a:srgbClr val="073763"/>
                </a:solidFill>
              </a:rPr>
              <a:t>- Provides ample jobs and stimulates local economy </a:t>
            </a:r>
            <a:endParaRPr>
              <a:solidFill>
                <a:srgbClr val="073763"/>
              </a:solidFill>
            </a:endParaRPr>
          </a:p>
          <a:p>
            <a:pPr indent="-342900" lvl="0" marL="457200" rtl="0" algn="l">
              <a:spcBef>
                <a:spcPts val="1200"/>
              </a:spcBef>
              <a:spcAft>
                <a:spcPts val="0"/>
              </a:spcAft>
              <a:buClr>
                <a:srgbClr val="073763"/>
              </a:buClr>
              <a:buSzPts val="1800"/>
              <a:buChar char="-"/>
            </a:pPr>
            <a:r>
              <a:rPr lang="en">
                <a:solidFill>
                  <a:srgbClr val="073763"/>
                </a:solidFill>
              </a:rPr>
              <a:t>Factory Farming allows workers to be more </a:t>
            </a:r>
            <a:r>
              <a:rPr lang="en">
                <a:solidFill>
                  <a:srgbClr val="073763"/>
                </a:solidFill>
              </a:rPr>
              <a:t>efficient</a:t>
            </a:r>
            <a:endParaRPr>
              <a:solidFill>
                <a:srgbClr val="073763"/>
              </a:solidFill>
            </a:endParaRPr>
          </a:p>
          <a:p>
            <a:pPr indent="0" lvl="0" marL="457200" rtl="0" algn="l">
              <a:spcBef>
                <a:spcPts val="1200"/>
              </a:spcBef>
              <a:spcAft>
                <a:spcPts val="1200"/>
              </a:spcAft>
              <a:buNone/>
            </a:pPr>
            <a:r>
              <a:rPr lang="en">
                <a:solidFill>
                  <a:srgbClr val="073763"/>
                </a:solidFill>
              </a:rPr>
              <a:t>- Automation helps farmers increase output tenfold</a:t>
            </a:r>
            <a:endParaRPr>
              <a:solidFill>
                <a:srgbClr val="07376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63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73763"/>
                </a:solidFill>
              </a:rPr>
              <a:t>The cost efficiency of factory farming </a:t>
            </a:r>
            <a:endParaRPr b="1">
              <a:solidFill>
                <a:srgbClr val="073763"/>
              </a:solidFill>
            </a:endParaRPr>
          </a:p>
        </p:txBody>
      </p:sp>
      <p:sp>
        <p:nvSpPr>
          <p:cNvPr id="89" name="Google Shape;89;p18"/>
          <p:cNvSpPr txBox="1"/>
          <p:nvPr>
            <p:ph idx="1" type="body"/>
          </p:nvPr>
        </p:nvSpPr>
        <p:spPr>
          <a:xfrm>
            <a:off x="311700" y="1158700"/>
            <a:ext cx="4455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solidFill>
                  <a:srgbClr val="073763"/>
                </a:solidFill>
              </a:rPr>
              <a:t>Factory Farming saves a lot of money for the businesses and consumers alike, for three main reasons:</a:t>
            </a:r>
            <a:endParaRPr sz="1500">
              <a:solidFill>
                <a:srgbClr val="073763"/>
              </a:solidFill>
            </a:endParaRPr>
          </a:p>
          <a:p>
            <a:pPr indent="-334327" lvl="0" marL="457200" rtl="0" algn="l">
              <a:spcBef>
                <a:spcPts val="1200"/>
              </a:spcBef>
              <a:spcAft>
                <a:spcPts val="0"/>
              </a:spcAft>
              <a:buClr>
                <a:srgbClr val="073763"/>
              </a:buClr>
              <a:buSzPct val="120000"/>
              <a:buChar char="-"/>
            </a:pPr>
            <a:r>
              <a:rPr lang="en" sz="1500">
                <a:solidFill>
                  <a:srgbClr val="073763"/>
                </a:solidFill>
              </a:rPr>
              <a:t>FF systems consolidate and optimize the supply chain</a:t>
            </a:r>
            <a:endParaRPr sz="1500">
              <a:solidFill>
                <a:srgbClr val="073763"/>
              </a:solidFill>
            </a:endParaRPr>
          </a:p>
          <a:p>
            <a:pPr indent="-334327" lvl="0" marL="457200" rtl="0" algn="l">
              <a:spcBef>
                <a:spcPts val="0"/>
              </a:spcBef>
              <a:spcAft>
                <a:spcPts val="0"/>
              </a:spcAft>
              <a:buClr>
                <a:srgbClr val="073763"/>
              </a:buClr>
              <a:buSzPct val="120000"/>
              <a:buChar char="-"/>
            </a:pPr>
            <a:r>
              <a:rPr lang="en" sz="1500">
                <a:solidFill>
                  <a:srgbClr val="073763"/>
                </a:solidFill>
              </a:rPr>
              <a:t>FF is time </a:t>
            </a:r>
            <a:r>
              <a:rPr lang="en" sz="1500">
                <a:solidFill>
                  <a:srgbClr val="073763"/>
                </a:solidFill>
              </a:rPr>
              <a:t>efficient</a:t>
            </a:r>
            <a:r>
              <a:rPr lang="en" sz="1500">
                <a:solidFill>
                  <a:srgbClr val="073763"/>
                </a:solidFill>
              </a:rPr>
              <a:t>, preventing </a:t>
            </a:r>
            <a:r>
              <a:rPr lang="en" sz="1500">
                <a:solidFill>
                  <a:srgbClr val="073763"/>
                </a:solidFill>
              </a:rPr>
              <a:t>additional</a:t>
            </a:r>
            <a:r>
              <a:rPr lang="en" sz="1500">
                <a:solidFill>
                  <a:srgbClr val="073763"/>
                </a:solidFill>
              </a:rPr>
              <a:t> costs that would appear</a:t>
            </a:r>
            <a:endParaRPr sz="1500">
              <a:solidFill>
                <a:srgbClr val="073763"/>
              </a:solidFill>
            </a:endParaRPr>
          </a:p>
          <a:p>
            <a:pPr indent="-316706" lvl="0" marL="457200" rtl="0" algn="l">
              <a:spcBef>
                <a:spcPts val="0"/>
              </a:spcBef>
              <a:spcAft>
                <a:spcPts val="0"/>
              </a:spcAft>
              <a:buClr>
                <a:srgbClr val="073763"/>
              </a:buClr>
              <a:buSzPct val="100000"/>
              <a:buChar char="-"/>
            </a:pPr>
            <a:r>
              <a:rPr lang="en" sz="1500">
                <a:solidFill>
                  <a:srgbClr val="073763"/>
                </a:solidFill>
              </a:rPr>
              <a:t>FF is more </a:t>
            </a:r>
            <a:r>
              <a:rPr lang="en" sz="1500">
                <a:solidFill>
                  <a:srgbClr val="073763"/>
                </a:solidFill>
              </a:rPr>
              <a:t>efficient</a:t>
            </a:r>
            <a:r>
              <a:rPr lang="en" sz="1500">
                <a:solidFill>
                  <a:srgbClr val="073763"/>
                </a:solidFill>
              </a:rPr>
              <a:t> than traditional farming per acre, making </a:t>
            </a:r>
            <a:r>
              <a:rPr lang="en" sz="1500">
                <a:solidFill>
                  <a:srgbClr val="073763"/>
                </a:solidFill>
              </a:rPr>
              <a:t>significantly</a:t>
            </a:r>
            <a:r>
              <a:rPr lang="en" sz="1500">
                <a:solidFill>
                  <a:srgbClr val="073763"/>
                </a:solidFill>
              </a:rPr>
              <a:t> more profit while at </a:t>
            </a:r>
            <a:r>
              <a:rPr lang="en" sz="1500">
                <a:solidFill>
                  <a:srgbClr val="073763"/>
                </a:solidFill>
              </a:rPr>
              <a:t>similar acreage </a:t>
            </a:r>
            <a:endParaRPr sz="1500">
              <a:solidFill>
                <a:srgbClr val="073763"/>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1200"/>
              </a:spcAft>
              <a:buNone/>
            </a:pPr>
            <a:r>
              <a:t/>
            </a:r>
            <a:endParaRPr>
              <a:solidFill>
                <a:schemeClr val="dk2"/>
              </a:solidFill>
            </a:endParaRPr>
          </a:p>
        </p:txBody>
      </p:sp>
      <p:pic>
        <p:nvPicPr>
          <p:cNvPr id="90" name="Google Shape;90;p18"/>
          <p:cNvPicPr preferRelativeResize="0"/>
          <p:nvPr/>
        </p:nvPicPr>
        <p:blipFill>
          <a:blip r:embed="rId3">
            <a:alphaModFix/>
          </a:blip>
          <a:stretch>
            <a:fillRect/>
          </a:stretch>
        </p:blipFill>
        <p:spPr>
          <a:xfrm>
            <a:off x="4973450" y="1640300"/>
            <a:ext cx="3542700" cy="2277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311700" y="482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Optimization of the </a:t>
            </a:r>
            <a:r>
              <a:rPr lang="en">
                <a:solidFill>
                  <a:srgbClr val="073763"/>
                </a:solidFill>
              </a:rPr>
              <a:t>Supply</a:t>
            </a:r>
            <a:r>
              <a:rPr lang="en">
                <a:solidFill>
                  <a:srgbClr val="073763"/>
                </a:solidFill>
              </a:rPr>
              <a:t> Chain</a:t>
            </a:r>
            <a:endParaRPr>
              <a:solidFill>
                <a:srgbClr val="073763"/>
              </a:solidFill>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73763"/>
                </a:solidFill>
              </a:rPr>
              <a:t>What is a supply chain? </a:t>
            </a:r>
            <a:endParaRPr sz="1500">
              <a:solidFill>
                <a:srgbClr val="073763"/>
              </a:solidFill>
            </a:endParaRPr>
          </a:p>
          <a:p>
            <a:pPr indent="-323850" lvl="0" marL="457200" rtl="0" algn="l">
              <a:spcBef>
                <a:spcPts val="1200"/>
              </a:spcBef>
              <a:spcAft>
                <a:spcPts val="0"/>
              </a:spcAft>
              <a:buClr>
                <a:srgbClr val="073763"/>
              </a:buClr>
              <a:buSzPts val="1500"/>
              <a:buChar char="-"/>
            </a:pPr>
            <a:r>
              <a:rPr lang="en" sz="1500">
                <a:solidFill>
                  <a:srgbClr val="073763"/>
                </a:solidFill>
              </a:rPr>
              <a:t>A supply chain is the sequence of processes involved in the production and distribution of a commodity</a:t>
            </a:r>
            <a:endParaRPr sz="1500">
              <a:solidFill>
                <a:srgbClr val="073763"/>
              </a:solidFill>
            </a:endParaRPr>
          </a:p>
          <a:p>
            <a:pPr indent="0" lvl="0" marL="0" rtl="0" algn="l">
              <a:spcBef>
                <a:spcPts val="1200"/>
              </a:spcBef>
              <a:spcAft>
                <a:spcPts val="0"/>
              </a:spcAft>
              <a:buNone/>
            </a:pPr>
            <a:r>
              <a:rPr lang="en" sz="1500">
                <a:solidFill>
                  <a:srgbClr val="073763"/>
                </a:solidFill>
              </a:rPr>
              <a:t>Factory farms </a:t>
            </a:r>
            <a:r>
              <a:rPr lang="en" sz="1500">
                <a:solidFill>
                  <a:srgbClr val="073763"/>
                </a:solidFill>
              </a:rPr>
              <a:t>generally</a:t>
            </a:r>
            <a:r>
              <a:rPr lang="en" sz="1500">
                <a:solidFill>
                  <a:srgbClr val="073763"/>
                </a:solidFill>
              </a:rPr>
              <a:t> operate within a vertically integrated system, where the company has control over the entire supply chain. This makes it </a:t>
            </a:r>
            <a:r>
              <a:rPr lang="en" sz="1500">
                <a:solidFill>
                  <a:srgbClr val="073763"/>
                </a:solidFill>
              </a:rPr>
              <a:t>significantly</a:t>
            </a:r>
            <a:r>
              <a:rPr lang="en" sz="1500">
                <a:solidFill>
                  <a:srgbClr val="073763"/>
                </a:solidFill>
              </a:rPr>
              <a:t> cheaper for them to get the food to shelves, in turn making it cheaper for consumers</a:t>
            </a:r>
            <a:endParaRPr sz="1500">
              <a:solidFill>
                <a:srgbClr val="073763"/>
              </a:solidFill>
            </a:endParaRPr>
          </a:p>
          <a:p>
            <a:pPr indent="0" lvl="0" marL="0" rtl="0" algn="l">
              <a:spcBef>
                <a:spcPts val="1200"/>
              </a:spcBef>
              <a:spcAft>
                <a:spcPts val="1200"/>
              </a:spcAft>
              <a:buNone/>
            </a:pPr>
            <a:r>
              <a:rPr lang="en" sz="1500">
                <a:solidFill>
                  <a:srgbClr val="073763"/>
                </a:solidFill>
              </a:rPr>
              <a:t>Ex: National Beef</a:t>
            </a:r>
            <a:endParaRPr sz="1500">
              <a:solidFill>
                <a:srgbClr val="073763"/>
              </a:solidFill>
            </a:endParaRPr>
          </a:p>
        </p:txBody>
      </p:sp>
      <p:pic>
        <p:nvPicPr>
          <p:cNvPr id="97" name="Google Shape;97;p19"/>
          <p:cNvPicPr preferRelativeResize="0"/>
          <p:nvPr/>
        </p:nvPicPr>
        <p:blipFill>
          <a:blip r:embed="rId3">
            <a:alphaModFix/>
          </a:blip>
          <a:stretch>
            <a:fillRect/>
          </a:stretch>
        </p:blipFill>
        <p:spPr>
          <a:xfrm>
            <a:off x="4660875" y="3146375"/>
            <a:ext cx="4483125" cy="199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Time Cost </a:t>
            </a:r>
            <a:r>
              <a:rPr lang="en">
                <a:solidFill>
                  <a:srgbClr val="073763"/>
                </a:solidFill>
              </a:rPr>
              <a:t>Efficiency</a:t>
            </a:r>
            <a:endParaRPr>
              <a:solidFill>
                <a:srgbClr val="073763"/>
              </a:solidFill>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73763"/>
                </a:solidFill>
              </a:rPr>
              <a:t>Animals on factory farms are produced and </a:t>
            </a:r>
            <a:r>
              <a:rPr lang="en">
                <a:solidFill>
                  <a:srgbClr val="073763"/>
                </a:solidFill>
              </a:rPr>
              <a:t>processed</a:t>
            </a:r>
            <a:r>
              <a:rPr lang="en">
                <a:solidFill>
                  <a:srgbClr val="073763"/>
                </a:solidFill>
              </a:rPr>
              <a:t> at a very an intense rate. Along with condensed spaceage, FF’s can better utilize any and all logistical systems at their disposal, </a:t>
            </a:r>
            <a:r>
              <a:rPr lang="en">
                <a:solidFill>
                  <a:srgbClr val="073763"/>
                </a:solidFill>
              </a:rPr>
              <a:t>thereby</a:t>
            </a:r>
            <a:r>
              <a:rPr lang="en">
                <a:solidFill>
                  <a:srgbClr val="073763"/>
                </a:solidFill>
              </a:rPr>
              <a:t> taking full </a:t>
            </a:r>
            <a:r>
              <a:rPr lang="en">
                <a:solidFill>
                  <a:srgbClr val="073763"/>
                </a:solidFill>
              </a:rPr>
              <a:t>advantage</a:t>
            </a:r>
            <a:r>
              <a:rPr lang="en">
                <a:solidFill>
                  <a:srgbClr val="073763"/>
                </a:solidFill>
              </a:rPr>
              <a:t> of the eloted time.</a:t>
            </a:r>
            <a:endParaRPr>
              <a:solidFill>
                <a:srgbClr val="073763"/>
              </a:solidFill>
            </a:endParaRPr>
          </a:p>
        </p:txBody>
      </p:sp>
      <p:pic>
        <p:nvPicPr>
          <p:cNvPr id="104" name="Google Shape;104;p20"/>
          <p:cNvPicPr preferRelativeResize="0"/>
          <p:nvPr/>
        </p:nvPicPr>
        <p:blipFill>
          <a:blip r:embed="rId3">
            <a:alphaModFix/>
          </a:blip>
          <a:stretch>
            <a:fillRect/>
          </a:stretch>
        </p:blipFill>
        <p:spPr>
          <a:xfrm>
            <a:off x="3490925" y="2406725"/>
            <a:ext cx="2162149" cy="2162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2F2"/>
            </a:gs>
            <a:gs pos="100000">
              <a:srgbClr val="A6A6A6"/>
            </a:gs>
          </a:gsLst>
          <a:path path="circle">
            <a:fillToRect b="50%" l="50%" r="50%" t="50%"/>
          </a:path>
          <a:tileRect/>
        </a:gra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Cost-</a:t>
            </a:r>
            <a:r>
              <a:rPr lang="en">
                <a:solidFill>
                  <a:srgbClr val="073763"/>
                </a:solidFill>
              </a:rPr>
              <a:t>Efficient</a:t>
            </a:r>
            <a:r>
              <a:rPr lang="en">
                <a:solidFill>
                  <a:srgbClr val="073763"/>
                </a:solidFill>
              </a:rPr>
              <a:t> Land Usage</a:t>
            </a:r>
            <a:endParaRPr>
              <a:solidFill>
                <a:srgbClr val="073763"/>
              </a:solidFill>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73763"/>
                </a:solidFill>
              </a:rPr>
              <a:t>Due to much consolidation of plants and animals it allows FF’s to utilize their resources in a more confined way. This also allows them to put a factory farm relatively anywhere.</a:t>
            </a:r>
            <a:endParaRPr>
              <a:solidFill>
                <a:srgbClr val="073763"/>
              </a:solidFill>
            </a:endParaRPr>
          </a:p>
          <a:p>
            <a:pPr indent="-342900" lvl="0" marL="457200" rtl="0" algn="l">
              <a:spcBef>
                <a:spcPts val="1200"/>
              </a:spcBef>
              <a:spcAft>
                <a:spcPts val="0"/>
              </a:spcAft>
              <a:buClr>
                <a:srgbClr val="073763"/>
              </a:buClr>
              <a:buSzPts val="1800"/>
              <a:buChar char="-"/>
            </a:pPr>
            <a:r>
              <a:rPr lang="en">
                <a:solidFill>
                  <a:srgbClr val="073763"/>
                </a:solidFill>
              </a:rPr>
              <a:t>Can make multiple food products in one location</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Will take full advantage of every acre</a:t>
            </a:r>
            <a:endParaRPr>
              <a:solidFill>
                <a:srgbClr val="073763"/>
              </a:solidFill>
            </a:endParaRPr>
          </a:p>
          <a:p>
            <a:pPr indent="-342900" lvl="0" marL="457200" rtl="0" algn="l">
              <a:spcBef>
                <a:spcPts val="0"/>
              </a:spcBef>
              <a:spcAft>
                <a:spcPts val="0"/>
              </a:spcAft>
              <a:buClr>
                <a:srgbClr val="073763"/>
              </a:buClr>
              <a:buSzPts val="1800"/>
              <a:buChar char="-"/>
            </a:pPr>
            <a:r>
              <a:rPr lang="en">
                <a:solidFill>
                  <a:srgbClr val="073763"/>
                </a:solidFill>
              </a:rPr>
              <a:t>FF’s pay taxes on land; Stimulates local economy</a:t>
            </a:r>
            <a:endParaRPr>
              <a:solidFill>
                <a:srgbClr val="073763"/>
              </a:solidFill>
            </a:endParaRPr>
          </a:p>
        </p:txBody>
      </p:sp>
      <p:pic>
        <p:nvPicPr>
          <p:cNvPr id="111" name="Google Shape;111;p21"/>
          <p:cNvPicPr preferRelativeResize="0"/>
          <p:nvPr/>
        </p:nvPicPr>
        <p:blipFill>
          <a:blip r:embed="rId3">
            <a:alphaModFix/>
          </a:blip>
          <a:stretch>
            <a:fillRect/>
          </a:stretch>
        </p:blipFill>
        <p:spPr>
          <a:xfrm>
            <a:off x="6464125" y="1961375"/>
            <a:ext cx="2368175" cy="260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